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1"/>
  </p:sldMasterIdLst>
  <p:notesMasterIdLst>
    <p:notesMasterId r:id="rId22"/>
  </p:notesMasterIdLst>
  <p:sldIdLst>
    <p:sldId id="449" r:id="rId2"/>
    <p:sldId id="565" r:id="rId3"/>
    <p:sldId id="632" r:id="rId4"/>
    <p:sldId id="566" r:id="rId5"/>
    <p:sldId id="619" r:id="rId6"/>
    <p:sldId id="616" r:id="rId7"/>
    <p:sldId id="617" r:id="rId8"/>
    <p:sldId id="618" r:id="rId9"/>
    <p:sldId id="620" r:id="rId10"/>
    <p:sldId id="621" r:id="rId11"/>
    <p:sldId id="622" r:id="rId12"/>
    <p:sldId id="623" r:id="rId13"/>
    <p:sldId id="624" r:id="rId14"/>
    <p:sldId id="626" r:id="rId15"/>
    <p:sldId id="627" r:id="rId16"/>
    <p:sldId id="625" r:id="rId17"/>
    <p:sldId id="628" r:id="rId18"/>
    <p:sldId id="630" r:id="rId19"/>
    <p:sldId id="631" r:id="rId20"/>
    <p:sldId id="62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88888"/>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337"/>
    <p:restoredTop sz="80288"/>
  </p:normalViewPr>
  <p:slideViewPr>
    <p:cSldViewPr snapToObjects="1">
      <p:cViewPr varScale="1">
        <p:scale>
          <a:sx n="70" d="100"/>
          <a:sy n="70" d="100"/>
        </p:scale>
        <p:origin x="216"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png>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61CA27-6ED4-0E4E-8768-9D265E0D6DF7}" type="datetimeFigureOut">
              <a:rPr lang="en-US" smtClean="0"/>
              <a:t>10/23/18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493F90-9E55-6943-9F7E-C1B3A0ECCB0B}" type="slidenum">
              <a:rPr lang="en-US" smtClean="0"/>
              <a:t>‹#›</a:t>
            </a:fld>
            <a:endParaRPr lang="en-US"/>
          </a:p>
        </p:txBody>
      </p:sp>
    </p:spTree>
    <p:extLst>
      <p:ext uri="{BB962C8B-B14F-4D97-AF65-F5344CB8AC3E}">
        <p14:creationId xmlns:p14="http://schemas.microsoft.com/office/powerpoint/2010/main" val="10417223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493F90-9E55-6943-9F7E-C1B3A0ECCB0B}" type="slidenum">
              <a:rPr lang="en-US" smtClean="0"/>
              <a:t>2</a:t>
            </a:fld>
            <a:endParaRPr lang="en-US"/>
          </a:p>
        </p:txBody>
      </p:sp>
    </p:spTree>
    <p:extLst>
      <p:ext uri="{BB962C8B-B14F-4D97-AF65-F5344CB8AC3E}">
        <p14:creationId xmlns:p14="http://schemas.microsoft.com/office/powerpoint/2010/main" val="2917230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0121921-0D84-7E4E-A1BB-52B38E637E83}" type="datetime1">
              <a:rPr lang="en-US" smtClean="0"/>
              <a:t>10/23/18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E9EF7A-4969-444B-8EEB-032768E8F059}" type="slidenum">
              <a:rPr lang="en-US" smtClean="0"/>
              <a:t>‹#›</a:t>
            </a:fld>
            <a:endParaRPr lang="en-US"/>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B5FA4B-48E3-AB43-A47B-54F58DAFD40E}" type="datetime1">
              <a:rPr lang="en-US" smtClean="0"/>
              <a:t>10/23/18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E9EF7A-4969-444B-8EEB-032768E8F059}" type="slidenum">
              <a:rPr lang="en-US" smtClean="0"/>
              <a:t>‹#›</a:t>
            </a:fld>
            <a:endParaRPr lang="en-US"/>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553AB82-A251-4340-9E69-7F6E2972A367}" type="datetime1">
              <a:rPr lang="en-US" smtClean="0"/>
              <a:t>10/23/18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E9EF7A-4969-444B-8EEB-032768E8F059}"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FB24BA-8EE9-A348-87EC-905809C1DF14}" type="datetime1">
              <a:rPr lang="en-US" smtClean="0"/>
              <a:t>10/23/18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E9EF7A-4969-444B-8EEB-032768E8F059}" type="slidenum">
              <a:rPr lang="en-US" smtClean="0"/>
              <a:t>‹#›</a:t>
            </a:fld>
            <a:endParaRPr lang="en-US"/>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09B6BA-4B89-F14B-9543-1355354ABDEE}" type="datetime1">
              <a:rPr lang="en-US" smtClean="0"/>
              <a:t>10/23/18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E9EF7A-4969-444B-8EEB-032768E8F059}" type="slidenum">
              <a:rPr lang="en-US" smtClean="0"/>
              <a:t>‹#›</a:t>
            </a:fld>
            <a:endParaRPr lang="en-US"/>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F2163BA-4F66-3543-B302-5246820C0DB6}" type="datetime1">
              <a:rPr lang="en-US" smtClean="0"/>
              <a:t>10/23/18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E9EF7A-4969-444B-8EEB-032768E8F059}" type="slidenum">
              <a:rPr lang="en-US" smtClean="0"/>
              <a:t>‹#›</a:t>
            </a:fld>
            <a:endParaRPr lang="en-US"/>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6C81F86-1FA4-7047-9756-1DF36082D398}" type="datetime1">
              <a:rPr lang="en-US" smtClean="0"/>
              <a:t>10/23/18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5E9EF7A-4969-444B-8EEB-032768E8F059}" type="slidenum">
              <a:rPr lang="en-US" smtClean="0"/>
              <a:t>‹#›</a:t>
            </a:fld>
            <a:endParaRPr lang="en-US"/>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4E0C0A3-35FE-7043-9E8B-D2668587E8EE}" type="datetime1">
              <a:rPr lang="en-US" smtClean="0"/>
              <a:t>10/23/18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5E9EF7A-4969-444B-8EEB-032768E8F059}" type="slidenum">
              <a:rPr lang="en-US" smtClean="0"/>
              <a:t>‹#›</a:t>
            </a:fld>
            <a:endParaRPr lang="en-US"/>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66E286-577E-174C-AA2D-0725A300988C}" type="datetime1">
              <a:rPr lang="en-US" smtClean="0"/>
              <a:t>10/23/18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5E9EF7A-4969-444B-8EEB-032768E8F059}" type="slidenum">
              <a:rPr lang="en-US" smtClean="0"/>
              <a:t>‹#›</a:t>
            </a:fld>
            <a:endParaRPr lang="en-US"/>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3E8E335-0828-D547-A347-0D7CB327E04B}" type="datetime1">
              <a:rPr lang="en-US" smtClean="0"/>
              <a:t>10/23/18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E9EF7A-4969-444B-8EEB-032768E8F059}" type="slidenum">
              <a:rPr lang="en-US" smtClean="0"/>
              <a:t>‹#›</a:t>
            </a:fld>
            <a:endParaRPr lang="en-US"/>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3FD23A-2A89-DE46-A725-272ECAADF80B}" type="datetime1">
              <a:rPr lang="en-US" smtClean="0"/>
              <a:t>10/23/18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E9EF7A-4969-444B-8EEB-032768E8F059}" type="slidenum">
              <a:rPr lang="en-US" smtClean="0"/>
              <a:t>‹#›</a:t>
            </a:fld>
            <a:endParaRPr lang="en-US"/>
          </a:p>
        </p:txBody>
      </p:sp>
    </p:spTree>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4C0BC4-B4D9-F84F-9436-CFCE0049C380}" type="datetime1">
              <a:rPr lang="en-US" smtClean="0"/>
              <a:t>10/23/18</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E9EF7A-4969-444B-8EEB-032768E8F059}" type="slidenum">
              <a:rPr lang="en-US" smtClean="0"/>
              <a:t>‹#›</a:t>
            </a:fld>
            <a:endParaRPr lang="en-US"/>
          </a:p>
        </p:txBody>
      </p:sp>
    </p:spTree>
    <p:extLst>
      <p:ext uri="{BB962C8B-B14F-4D97-AF65-F5344CB8AC3E}">
        <p14:creationId xmlns:p14="http://schemas.microsoft.com/office/powerpoint/2010/main" val="69793360"/>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1000" y="228600"/>
            <a:ext cx="9982200" cy="4267200"/>
          </a:xfrm>
        </p:spPr>
        <p:txBody>
          <a:bodyPr anchor="ctr">
            <a:normAutofit/>
          </a:bodyPr>
          <a:lstStyle/>
          <a:p>
            <a:pPr algn="l"/>
            <a:r>
              <a:rPr lang="en-US" b="1" dirty="0">
                <a:latin typeface="+mn-lt"/>
              </a:rPr>
              <a:t>CS 5439: </a:t>
            </a:r>
            <a:br>
              <a:rPr lang="en-US" b="1" dirty="0">
                <a:latin typeface="+mn-lt"/>
              </a:rPr>
            </a:br>
            <a:r>
              <a:rPr lang="en-US" b="1" dirty="0">
                <a:latin typeface="+mn-lt"/>
              </a:rPr>
              <a:t>Clinical computer security</a:t>
            </a:r>
            <a:endParaRPr lang="en-US" sz="4900" dirty="0">
              <a:latin typeface="+mn-lt"/>
            </a:endParaRPr>
          </a:p>
        </p:txBody>
      </p:sp>
      <p:sp>
        <p:nvSpPr>
          <p:cNvPr id="4" name="TextBox 3"/>
          <p:cNvSpPr txBox="1"/>
          <p:nvPr/>
        </p:nvSpPr>
        <p:spPr>
          <a:xfrm>
            <a:off x="762000" y="4953000"/>
            <a:ext cx="2707985" cy="584775"/>
          </a:xfrm>
          <a:prstGeom prst="rect">
            <a:avLst/>
          </a:prstGeom>
          <a:noFill/>
        </p:spPr>
        <p:txBody>
          <a:bodyPr wrap="none" rtlCol="0">
            <a:spAutoFit/>
          </a:bodyPr>
          <a:lstStyle/>
          <a:p>
            <a:pPr algn="ctr"/>
            <a:r>
              <a:rPr lang="en-US" sz="3200"/>
              <a:t>Tom Ristenpart</a:t>
            </a:r>
            <a:endParaRPr lang="en-US" sz="3200" dirty="0"/>
          </a:p>
        </p:txBody>
      </p:sp>
      <p:pic>
        <p:nvPicPr>
          <p:cNvPr id="5"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4200" y="-228600"/>
            <a:ext cx="5263477" cy="7406706"/>
          </a:xfrm>
          <a:prstGeom prst="rect">
            <a:avLst/>
          </a:prstGeom>
        </p:spPr>
      </p:pic>
    </p:spTree>
    <p:extLst>
      <p:ext uri="{BB962C8B-B14F-4D97-AF65-F5344CB8AC3E}">
        <p14:creationId xmlns:p14="http://schemas.microsoft.com/office/powerpoint/2010/main" val="21071406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10</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3110909" y="405825"/>
            <a:ext cx="5970289" cy="584775"/>
          </a:xfrm>
          <a:prstGeom prst="rect">
            <a:avLst/>
          </a:prstGeom>
          <a:noFill/>
        </p:spPr>
        <p:txBody>
          <a:bodyPr wrap="none" rtlCol="0">
            <a:spAutoFit/>
          </a:bodyPr>
          <a:lstStyle/>
          <a:p>
            <a:pPr algn="ctr"/>
            <a:r>
              <a:rPr lang="en-US" sz="3200" b="1" dirty="0"/>
              <a:t>Pre-consult and safety procedures</a:t>
            </a:r>
          </a:p>
        </p:txBody>
      </p:sp>
      <p:pic>
        <p:nvPicPr>
          <p:cNvPr id="7" name="Picture 6">
            <a:extLst>
              <a:ext uri="{FF2B5EF4-FFF2-40B4-BE49-F238E27FC236}">
                <a16:creationId xmlns:a16="http://schemas.microsoft.com/office/drawing/2014/main" id="{3871FF04-503B-3A45-AE5D-D16598D49A30}"/>
              </a:ext>
            </a:extLst>
          </p:cNvPr>
          <p:cNvPicPr>
            <a:picLocks noChangeAspect="1"/>
          </p:cNvPicPr>
          <p:nvPr/>
        </p:nvPicPr>
        <p:blipFill>
          <a:blip r:embed="rId2"/>
          <a:stretch>
            <a:fillRect/>
          </a:stretch>
        </p:blipFill>
        <p:spPr>
          <a:xfrm>
            <a:off x="9393750" y="698212"/>
            <a:ext cx="1989358" cy="1524000"/>
          </a:xfrm>
          <a:prstGeom prst="rect">
            <a:avLst/>
          </a:prstGeom>
        </p:spPr>
      </p:pic>
      <p:sp>
        <p:nvSpPr>
          <p:cNvPr id="6" name="TextBox 5">
            <a:extLst>
              <a:ext uri="{FF2B5EF4-FFF2-40B4-BE49-F238E27FC236}">
                <a16:creationId xmlns:a16="http://schemas.microsoft.com/office/drawing/2014/main" id="{E58C0A9B-3A58-FE41-89B1-F348DD8480B6}"/>
              </a:ext>
            </a:extLst>
          </p:cNvPr>
          <p:cNvSpPr txBox="1"/>
          <p:nvPr/>
        </p:nvSpPr>
        <p:spPr>
          <a:xfrm>
            <a:off x="808892" y="1447800"/>
            <a:ext cx="7420708" cy="5262979"/>
          </a:xfrm>
          <a:prstGeom prst="rect">
            <a:avLst/>
          </a:prstGeom>
          <a:noFill/>
        </p:spPr>
        <p:txBody>
          <a:bodyPr wrap="square" rtlCol="0">
            <a:spAutoFit/>
          </a:bodyPr>
          <a:lstStyle/>
          <a:p>
            <a:r>
              <a:rPr lang="en-US" sz="2800" dirty="0"/>
              <a:t>Pre-consult:</a:t>
            </a:r>
          </a:p>
          <a:p>
            <a:pPr marL="457200" indent="-457200">
              <a:buFont typeface="Arial" panose="020B0604020202020204" pitchFamily="34" charset="0"/>
              <a:buChar char="•"/>
            </a:pPr>
            <a:r>
              <a:rPr lang="en-US" sz="2800" dirty="0"/>
              <a:t>Overview consultation for case manager (or other professional)</a:t>
            </a:r>
          </a:p>
          <a:p>
            <a:pPr marL="457200" indent="-457200">
              <a:buFont typeface="Arial" panose="020B0604020202020204" pitchFamily="34" charset="0"/>
              <a:buChar char="•"/>
            </a:pPr>
            <a:r>
              <a:rPr lang="en-US" sz="2800" dirty="0"/>
              <a:t>Mention safety planning handoff</a:t>
            </a:r>
          </a:p>
          <a:p>
            <a:pPr marL="457200" indent="-457200">
              <a:buFont typeface="Arial" panose="020B0604020202020204" pitchFamily="34" charset="0"/>
              <a:buChar char="•"/>
            </a:pPr>
            <a:r>
              <a:rPr lang="en-US" sz="2800" dirty="0"/>
              <a:t>(Optionally) Gather some information on client</a:t>
            </a:r>
          </a:p>
          <a:p>
            <a:pPr marL="914400" lvl="1" indent="-457200">
              <a:buFont typeface="Wingdings" pitchFamily="2" charset="2"/>
              <a:buChar char="§"/>
            </a:pPr>
            <a:r>
              <a:rPr lang="en-US" sz="2800" dirty="0"/>
              <a:t>Requires client consent</a:t>
            </a:r>
          </a:p>
          <a:p>
            <a:pPr marL="914400" lvl="1" indent="-457200">
              <a:buFont typeface="Wingdings" pitchFamily="2" charset="2"/>
              <a:buChar char="§"/>
            </a:pPr>
            <a:endParaRPr lang="en-US" sz="2800" dirty="0"/>
          </a:p>
          <a:p>
            <a:r>
              <a:rPr lang="en-US" sz="2800" dirty="0"/>
              <a:t>Safety procedures:</a:t>
            </a:r>
          </a:p>
          <a:p>
            <a:pPr marL="457200" indent="-457200">
              <a:buFont typeface="Arial" panose="020B0604020202020204" pitchFamily="34" charset="0"/>
              <a:buChar char="•"/>
            </a:pPr>
            <a:r>
              <a:rPr lang="en-US" sz="2800" dirty="0"/>
              <a:t>Devices may pose immediate risk to those in room, i.e., if they have spyware installed</a:t>
            </a:r>
          </a:p>
          <a:p>
            <a:pPr marL="457200" indent="-457200">
              <a:buFont typeface="Arial" panose="020B0604020202020204" pitchFamily="34" charset="0"/>
              <a:buChar char="•"/>
            </a:pPr>
            <a:r>
              <a:rPr lang="en-US" sz="2800" dirty="0"/>
              <a:t>Currently planning on using faraday bags during initial discussion</a:t>
            </a:r>
          </a:p>
        </p:txBody>
      </p:sp>
      <p:pic>
        <p:nvPicPr>
          <p:cNvPr id="2" name="Picture 1">
            <a:extLst>
              <a:ext uri="{FF2B5EF4-FFF2-40B4-BE49-F238E27FC236}">
                <a16:creationId xmlns:a16="http://schemas.microsoft.com/office/drawing/2014/main" id="{5E3B76A2-1067-D84A-8A50-EFC6B64A0566}"/>
              </a:ext>
            </a:extLst>
          </p:cNvPr>
          <p:cNvPicPr>
            <a:picLocks noChangeAspect="1"/>
          </p:cNvPicPr>
          <p:nvPr/>
        </p:nvPicPr>
        <p:blipFill>
          <a:blip r:embed="rId3"/>
          <a:stretch>
            <a:fillRect/>
          </a:stretch>
        </p:blipFill>
        <p:spPr>
          <a:xfrm>
            <a:off x="8229600" y="3853220"/>
            <a:ext cx="3821370" cy="2547580"/>
          </a:xfrm>
          <a:prstGeom prst="rect">
            <a:avLst/>
          </a:prstGeom>
        </p:spPr>
      </p:pic>
    </p:spTree>
    <p:extLst>
      <p:ext uri="{BB962C8B-B14F-4D97-AF65-F5344CB8AC3E}">
        <p14:creationId xmlns:p14="http://schemas.microsoft.com/office/powerpoint/2010/main" val="3280703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11</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4560220" y="405825"/>
            <a:ext cx="3071675" cy="584775"/>
          </a:xfrm>
          <a:prstGeom prst="rect">
            <a:avLst/>
          </a:prstGeom>
          <a:noFill/>
        </p:spPr>
        <p:txBody>
          <a:bodyPr wrap="none" rtlCol="0">
            <a:spAutoFit/>
          </a:bodyPr>
          <a:lstStyle/>
          <a:p>
            <a:pPr algn="ctr"/>
            <a:r>
              <a:rPr lang="en-US" sz="3200" b="1" dirty="0"/>
              <a:t>Discussion phase</a:t>
            </a:r>
          </a:p>
        </p:txBody>
      </p:sp>
      <p:pic>
        <p:nvPicPr>
          <p:cNvPr id="7" name="Picture 6">
            <a:extLst>
              <a:ext uri="{FF2B5EF4-FFF2-40B4-BE49-F238E27FC236}">
                <a16:creationId xmlns:a16="http://schemas.microsoft.com/office/drawing/2014/main" id="{3871FF04-503B-3A45-AE5D-D16598D49A30}"/>
              </a:ext>
            </a:extLst>
          </p:cNvPr>
          <p:cNvPicPr>
            <a:picLocks noChangeAspect="1"/>
          </p:cNvPicPr>
          <p:nvPr/>
        </p:nvPicPr>
        <p:blipFill>
          <a:blip r:embed="rId2"/>
          <a:stretch>
            <a:fillRect/>
          </a:stretch>
        </p:blipFill>
        <p:spPr>
          <a:xfrm>
            <a:off x="9393750" y="698212"/>
            <a:ext cx="1989358" cy="1524000"/>
          </a:xfrm>
          <a:prstGeom prst="rect">
            <a:avLst/>
          </a:prstGeom>
        </p:spPr>
      </p:pic>
      <p:sp>
        <p:nvSpPr>
          <p:cNvPr id="6" name="TextBox 5">
            <a:extLst>
              <a:ext uri="{FF2B5EF4-FFF2-40B4-BE49-F238E27FC236}">
                <a16:creationId xmlns:a16="http://schemas.microsoft.com/office/drawing/2014/main" id="{E58C0A9B-3A58-FE41-89B1-F348DD8480B6}"/>
              </a:ext>
            </a:extLst>
          </p:cNvPr>
          <p:cNvSpPr txBox="1"/>
          <p:nvPr/>
        </p:nvSpPr>
        <p:spPr>
          <a:xfrm>
            <a:off x="808892" y="1447800"/>
            <a:ext cx="7420708" cy="5262979"/>
          </a:xfrm>
          <a:prstGeom prst="rect">
            <a:avLst/>
          </a:prstGeom>
          <a:noFill/>
        </p:spPr>
        <p:txBody>
          <a:bodyPr wrap="square" rtlCol="0">
            <a:spAutoFit/>
          </a:bodyPr>
          <a:lstStyle/>
          <a:p>
            <a:r>
              <a:rPr lang="en-US" sz="2800" b="1" dirty="0"/>
              <a:t>Discuss with client their technology concerns</a:t>
            </a:r>
          </a:p>
          <a:p>
            <a:pPr marL="457200" indent="-457200">
              <a:buFont typeface="Arial" panose="020B0604020202020204" pitchFamily="34" charset="0"/>
              <a:buChar char="•"/>
            </a:pPr>
            <a:r>
              <a:rPr lang="en-US" sz="2800" dirty="0"/>
              <a:t>Map technology footprint (what devices? What accounts?)</a:t>
            </a:r>
          </a:p>
          <a:p>
            <a:pPr marL="457200" indent="-457200">
              <a:buFont typeface="Arial" panose="020B0604020202020204" pitchFamily="34" charset="0"/>
              <a:buChar char="•"/>
            </a:pPr>
            <a:r>
              <a:rPr lang="en-US" sz="2800" dirty="0"/>
              <a:t>Identify entanglements (e.g., children’s devices)</a:t>
            </a:r>
          </a:p>
          <a:p>
            <a:pPr marL="457200" indent="-457200">
              <a:buFont typeface="Arial" panose="020B0604020202020204" pitchFamily="34" charset="0"/>
              <a:buChar char="•"/>
            </a:pPr>
            <a:r>
              <a:rPr lang="en-US" sz="2800" dirty="0"/>
              <a:t>Get a rough timeline (when was an account accessible to abuser?)</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Try to identify chief concerns </a:t>
            </a:r>
          </a:p>
          <a:p>
            <a:pPr marL="457200" indent="-457200">
              <a:buFont typeface="Arial" panose="020B0604020202020204" pitchFamily="34" charset="0"/>
              <a:buChar char="•"/>
            </a:pPr>
            <a:r>
              <a:rPr lang="en-US" sz="2800" dirty="0"/>
              <a:t>Try to identify other potential risk factors </a:t>
            </a:r>
          </a:p>
          <a:p>
            <a:pPr marL="914400" lvl="1" indent="-457200">
              <a:buFont typeface="Arial" panose="020B0604020202020204" pitchFamily="34" charset="0"/>
              <a:buChar char="•"/>
            </a:pPr>
            <a:r>
              <a:rPr lang="en-US" sz="2800" dirty="0"/>
              <a:t>Can use instrument like TAQ-10 </a:t>
            </a:r>
          </a:p>
          <a:p>
            <a:pPr marL="1371600" lvl="2" indent="-457200">
              <a:buFont typeface="Arial" panose="020B0604020202020204" pitchFamily="34" charset="0"/>
              <a:buChar char="•"/>
            </a:pPr>
            <a:r>
              <a:rPr lang="en-US" sz="2800" dirty="0"/>
              <a:t>(Technology Assessment Questionnaire)</a:t>
            </a:r>
          </a:p>
        </p:txBody>
      </p:sp>
    </p:spTree>
    <p:extLst>
      <p:ext uri="{BB962C8B-B14F-4D97-AF65-F5344CB8AC3E}">
        <p14:creationId xmlns:p14="http://schemas.microsoft.com/office/powerpoint/2010/main" val="3727048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12</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4583087" y="405825"/>
            <a:ext cx="3025957" cy="584775"/>
          </a:xfrm>
          <a:prstGeom prst="rect">
            <a:avLst/>
          </a:prstGeom>
          <a:noFill/>
        </p:spPr>
        <p:txBody>
          <a:bodyPr wrap="none" rtlCol="0">
            <a:spAutoFit/>
          </a:bodyPr>
          <a:lstStyle/>
          <a:p>
            <a:pPr algn="ctr"/>
            <a:r>
              <a:rPr lang="en-US" sz="3200" b="1" dirty="0"/>
              <a:t>An example case</a:t>
            </a:r>
          </a:p>
        </p:txBody>
      </p:sp>
      <p:sp>
        <p:nvSpPr>
          <p:cNvPr id="6" name="TextBox 5">
            <a:extLst>
              <a:ext uri="{FF2B5EF4-FFF2-40B4-BE49-F238E27FC236}">
                <a16:creationId xmlns:a16="http://schemas.microsoft.com/office/drawing/2014/main" id="{E58C0A9B-3A58-FE41-89B1-F348DD8480B6}"/>
              </a:ext>
            </a:extLst>
          </p:cNvPr>
          <p:cNvSpPr txBox="1"/>
          <p:nvPr/>
        </p:nvSpPr>
        <p:spPr>
          <a:xfrm>
            <a:off x="1875692" y="1371600"/>
            <a:ext cx="8639908" cy="4801314"/>
          </a:xfrm>
          <a:prstGeom prst="rect">
            <a:avLst/>
          </a:prstGeom>
          <a:noFill/>
        </p:spPr>
        <p:txBody>
          <a:bodyPr wrap="square" rtlCol="0">
            <a:spAutoFit/>
          </a:bodyPr>
          <a:lstStyle/>
          <a:p>
            <a:r>
              <a:rPr lang="en-US" dirty="0"/>
              <a:t>Carol has been suffering abuse for several years from her now ex-husband. After a few years of escalating sexual, emotional, and physical abuse, she recently left him and now lives in her own apartment with their 10 year old child. Carol received legal help from a local non-profit to obtain an order of protection legally barring him from contacting her, including physical contact and online messaging via social media. He does have monthly unsupervised visitations with their child. He works as an information technology engineer.</a:t>
            </a:r>
          </a:p>
          <a:p>
            <a:endParaRPr lang="en-US" dirty="0"/>
          </a:p>
          <a:p>
            <a:r>
              <a:rPr lang="en-US" dirty="0"/>
              <a:t>A year ago Carol saw on one of their credit card statements that he had purchased a product called </a:t>
            </a:r>
            <a:r>
              <a:rPr lang="en-US" dirty="0" err="1"/>
              <a:t>FlexiSpy</a:t>
            </a:r>
            <a:r>
              <a:rPr lang="en-US" dirty="0"/>
              <a:t>, which her lawyer said probably is some form of spyware that could monitor devices. She didn’t know what he did with it, but assumed the worst and, after moving out, bought a new phone and tablet (for her child). Her lawyer helped her choose new passwords. To help remember all her many passwords she takes photos of the passwords and stores them on her phone. All this proved insufficient: she believes he’s compromised one or more of her online accounts, and he recently used against her in court photos that he could only have gotten via illicit access to her Google account. She also often receives Facebook direct messages containing threats of physical confrontations from various fake accounts that are obviously him. </a:t>
            </a:r>
            <a:endParaRPr lang="en-US" sz="2800" dirty="0"/>
          </a:p>
        </p:txBody>
      </p:sp>
    </p:spTree>
    <p:extLst>
      <p:ext uri="{BB962C8B-B14F-4D97-AF65-F5344CB8AC3E}">
        <p14:creationId xmlns:p14="http://schemas.microsoft.com/office/powerpoint/2010/main" val="27808835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CF57954-F70D-5644-BB98-8217AFBC4453}"/>
              </a:ext>
            </a:extLst>
          </p:cNvPr>
          <p:cNvSpPr txBox="1"/>
          <p:nvPr/>
        </p:nvSpPr>
        <p:spPr>
          <a:xfrm>
            <a:off x="4583087" y="405825"/>
            <a:ext cx="3025957" cy="584775"/>
          </a:xfrm>
          <a:prstGeom prst="rect">
            <a:avLst/>
          </a:prstGeom>
          <a:noFill/>
        </p:spPr>
        <p:txBody>
          <a:bodyPr wrap="none" rtlCol="0">
            <a:spAutoFit/>
          </a:bodyPr>
          <a:lstStyle/>
          <a:p>
            <a:pPr algn="ctr"/>
            <a:r>
              <a:rPr lang="en-US" sz="3200" b="1" dirty="0"/>
              <a:t>An example case</a:t>
            </a:r>
          </a:p>
        </p:txBody>
      </p:sp>
      <p:sp>
        <p:nvSpPr>
          <p:cNvPr id="2" name="Rectangle 1">
            <a:extLst>
              <a:ext uri="{FF2B5EF4-FFF2-40B4-BE49-F238E27FC236}">
                <a16:creationId xmlns:a16="http://schemas.microsoft.com/office/drawing/2014/main" id="{EDE7B44B-D9E8-6448-862F-1EAFFF18E11B}"/>
              </a:ext>
            </a:extLst>
          </p:cNvPr>
          <p:cNvSpPr/>
          <p:nvPr/>
        </p:nvSpPr>
        <p:spPr>
          <a:xfrm>
            <a:off x="5232400" y="3352800"/>
            <a:ext cx="1219200" cy="1219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Child’s phone</a:t>
            </a:r>
          </a:p>
          <a:p>
            <a:pPr algn="ctr"/>
            <a:r>
              <a:rPr lang="en-US" dirty="0"/>
              <a:t>(Android)</a:t>
            </a:r>
          </a:p>
        </p:txBody>
      </p:sp>
      <p:sp>
        <p:nvSpPr>
          <p:cNvPr id="8" name="Rectangle 7">
            <a:extLst>
              <a:ext uri="{FF2B5EF4-FFF2-40B4-BE49-F238E27FC236}">
                <a16:creationId xmlns:a16="http://schemas.microsoft.com/office/drawing/2014/main" id="{2D78F163-5DF5-714E-A2AB-F25A0BFB1D5B}"/>
              </a:ext>
            </a:extLst>
          </p:cNvPr>
          <p:cNvSpPr/>
          <p:nvPr/>
        </p:nvSpPr>
        <p:spPr>
          <a:xfrm>
            <a:off x="5232400" y="1524000"/>
            <a:ext cx="1219200" cy="1219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Client’s phone</a:t>
            </a:r>
          </a:p>
          <a:p>
            <a:pPr algn="ctr"/>
            <a:r>
              <a:rPr lang="en-US" dirty="0"/>
              <a:t>(Android)</a:t>
            </a:r>
          </a:p>
        </p:txBody>
      </p:sp>
      <p:sp>
        <p:nvSpPr>
          <p:cNvPr id="11" name="Oval 10">
            <a:extLst>
              <a:ext uri="{FF2B5EF4-FFF2-40B4-BE49-F238E27FC236}">
                <a16:creationId xmlns:a16="http://schemas.microsoft.com/office/drawing/2014/main" id="{E0DD0F0C-32E8-0641-A0A7-E6E634C7DCA5}"/>
              </a:ext>
            </a:extLst>
          </p:cNvPr>
          <p:cNvSpPr/>
          <p:nvPr/>
        </p:nvSpPr>
        <p:spPr>
          <a:xfrm>
            <a:off x="8178800" y="1371600"/>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Client’s Google</a:t>
            </a:r>
          </a:p>
          <a:p>
            <a:pPr algn="ctr"/>
            <a:r>
              <a:rPr lang="en-US" dirty="0"/>
              <a:t>account</a:t>
            </a:r>
          </a:p>
        </p:txBody>
      </p:sp>
      <p:sp>
        <p:nvSpPr>
          <p:cNvPr id="12" name="Oval 11">
            <a:extLst>
              <a:ext uri="{FF2B5EF4-FFF2-40B4-BE49-F238E27FC236}">
                <a16:creationId xmlns:a16="http://schemas.microsoft.com/office/drawing/2014/main" id="{3AC0CEF0-5A38-3F46-9528-B11BC8019C24}"/>
              </a:ext>
            </a:extLst>
          </p:cNvPr>
          <p:cNvSpPr/>
          <p:nvPr/>
        </p:nvSpPr>
        <p:spPr>
          <a:xfrm>
            <a:off x="8204200" y="28293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Client’s Facebook</a:t>
            </a:r>
          </a:p>
          <a:p>
            <a:pPr algn="ctr"/>
            <a:r>
              <a:rPr lang="en-US" dirty="0"/>
              <a:t>account</a:t>
            </a:r>
          </a:p>
        </p:txBody>
      </p:sp>
      <p:sp>
        <p:nvSpPr>
          <p:cNvPr id="13" name="Oval 12">
            <a:extLst>
              <a:ext uri="{FF2B5EF4-FFF2-40B4-BE49-F238E27FC236}">
                <a16:creationId xmlns:a16="http://schemas.microsoft.com/office/drawing/2014/main" id="{BA32C9C8-5C16-3D4B-9EB4-5C1FCA99C498}"/>
              </a:ext>
            </a:extLst>
          </p:cNvPr>
          <p:cNvSpPr/>
          <p:nvPr/>
        </p:nvSpPr>
        <p:spPr>
          <a:xfrm>
            <a:off x="8204200" y="42009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Child’s Google</a:t>
            </a:r>
          </a:p>
          <a:p>
            <a:pPr algn="ctr"/>
            <a:r>
              <a:rPr lang="en-US" dirty="0"/>
              <a:t>account</a:t>
            </a:r>
          </a:p>
        </p:txBody>
      </p:sp>
      <p:cxnSp>
        <p:nvCxnSpPr>
          <p:cNvPr id="15" name="Straight Arrow Connector 14">
            <a:extLst>
              <a:ext uri="{FF2B5EF4-FFF2-40B4-BE49-F238E27FC236}">
                <a16:creationId xmlns:a16="http://schemas.microsoft.com/office/drawing/2014/main" id="{1A59CF71-1199-744C-B30A-375058C29F1F}"/>
              </a:ext>
            </a:extLst>
          </p:cNvPr>
          <p:cNvCxnSpPr>
            <a:stCxn id="8" idx="3"/>
            <a:endCxn id="11" idx="2"/>
          </p:cNvCxnSpPr>
          <p:nvPr/>
        </p:nvCxnSpPr>
        <p:spPr>
          <a:xfrm flipV="1">
            <a:off x="6451600" y="1823816"/>
            <a:ext cx="1727200" cy="30978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448E0B63-2183-5B41-BAE1-9FC55EFA4177}"/>
              </a:ext>
            </a:extLst>
          </p:cNvPr>
          <p:cNvCxnSpPr>
            <a:cxnSpLocks/>
            <a:stCxn id="8" idx="3"/>
          </p:cNvCxnSpPr>
          <p:nvPr/>
        </p:nvCxnSpPr>
        <p:spPr>
          <a:xfrm>
            <a:off x="6451600" y="2133600"/>
            <a:ext cx="1930400" cy="83820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9" name="Straight Arrow Connector 18">
            <a:extLst>
              <a:ext uri="{FF2B5EF4-FFF2-40B4-BE49-F238E27FC236}">
                <a16:creationId xmlns:a16="http://schemas.microsoft.com/office/drawing/2014/main" id="{F46AF0EC-AAC1-104F-BD8F-E63C358C107D}"/>
              </a:ext>
            </a:extLst>
          </p:cNvPr>
          <p:cNvCxnSpPr>
            <a:cxnSpLocks/>
            <a:stCxn id="2" idx="3"/>
          </p:cNvCxnSpPr>
          <p:nvPr/>
        </p:nvCxnSpPr>
        <p:spPr>
          <a:xfrm>
            <a:off x="6451600" y="3962400"/>
            <a:ext cx="1930400" cy="45720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6" name="Triangle 25">
            <a:extLst>
              <a:ext uri="{FF2B5EF4-FFF2-40B4-BE49-F238E27FC236}">
                <a16:creationId xmlns:a16="http://schemas.microsoft.com/office/drawing/2014/main" id="{DF9A9F00-95F7-1D4F-A527-77818D7C689F}"/>
              </a:ext>
            </a:extLst>
          </p:cNvPr>
          <p:cNvSpPr/>
          <p:nvPr/>
        </p:nvSpPr>
        <p:spPr>
          <a:xfrm>
            <a:off x="1178169" y="1066800"/>
            <a:ext cx="1600200" cy="8382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Client</a:t>
            </a:r>
          </a:p>
        </p:txBody>
      </p:sp>
      <p:sp>
        <p:nvSpPr>
          <p:cNvPr id="27" name="Triangle 26">
            <a:extLst>
              <a:ext uri="{FF2B5EF4-FFF2-40B4-BE49-F238E27FC236}">
                <a16:creationId xmlns:a16="http://schemas.microsoft.com/office/drawing/2014/main" id="{B1B8910C-6CAD-F64E-A00E-AA5DC5161CE1}"/>
              </a:ext>
            </a:extLst>
          </p:cNvPr>
          <p:cNvSpPr/>
          <p:nvPr/>
        </p:nvSpPr>
        <p:spPr>
          <a:xfrm>
            <a:off x="1252205" y="4977385"/>
            <a:ext cx="1787769" cy="8382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Abuser</a:t>
            </a:r>
          </a:p>
        </p:txBody>
      </p:sp>
      <p:sp>
        <p:nvSpPr>
          <p:cNvPr id="28" name="Triangle 27">
            <a:extLst>
              <a:ext uri="{FF2B5EF4-FFF2-40B4-BE49-F238E27FC236}">
                <a16:creationId xmlns:a16="http://schemas.microsoft.com/office/drawing/2014/main" id="{C364B0E8-DD9C-5148-9CE9-7D4779E6D98C}"/>
              </a:ext>
            </a:extLst>
          </p:cNvPr>
          <p:cNvSpPr/>
          <p:nvPr/>
        </p:nvSpPr>
        <p:spPr>
          <a:xfrm>
            <a:off x="1184031" y="3200400"/>
            <a:ext cx="1787769" cy="8382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Child</a:t>
            </a:r>
          </a:p>
        </p:txBody>
      </p:sp>
      <p:cxnSp>
        <p:nvCxnSpPr>
          <p:cNvPr id="29" name="Straight Arrow Connector 28">
            <a:extLst>
              <a:ext uri="{FF2B5EF4-FFF2-40B4-BE49-F238E27FC236}">
                <a16:creationId xmlns:a16="http://schemas.microsoft.com/office/drawing/2014/main" id="{E79D6128-5F65-314D-8810-0A3D9FB7FBC8}"/>
              </a:ext>
            </a:extLst>
          </p:cNvPr>
          <p:cNvCxnSpPr>
            <a:cxnSpLocks/>
          </p:cNvCxnSpPr>
          <p:nvPr/>
        </p:nvCxnSpPr>
        <p:spPr>
          <a:xfrm>
            <a:off x="2732865" y="3668689"/>
            <a:ext cx="2499535" cy="29371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1" name="TextBox 30">
            <a:extLst>
              <a:ext uri="{FF2B5EF4-FFF2-40B4-BE49-F238E27FC236}">
                <a16:creationId xmlns:a16="http://schemas.microsoft.com/office/drawing/2014/main" id="{9CD31939-E0D5-464F-8D67-3BD278FEA3CF}"/>
              </a:ext>
            </a:extLst>
          </p:cNvPr>
          <p:cNvSpPr txBox="1"/>
          <p:nvPr/>
        </p:nvSpPr>
        <p:spPr>
          <a:xfrm rot="177755">
            <a:off x="3580410" y="3425372"/>
            <a:ext cx="601447" cy="369332"/>
          </a:xfrm>
          <a:prstGeom prst="rect">
            <a:avLst/>
          </a:prstGeom>
          <a:noFill/>
        </p:spPr>
        <p:txBody>
          <a:bodyPr wrap="none" rtlCol="0">
            <a:spAutoFit/>
          </a:bodyPr>
          <a:lstStyle/>
          <a:p>
            <a:r>
              <a:rPr lang="en-US" dirty="0"/>
              <a:t>uses</a:t>
            </a:r>
          </a:p>
        </p:txBody>
      </p:sp>
      <p:cxnSp>
        <p:nvCxnSpPr>
          <p:cNvPr id="32" name="Straight Arrow Connector 31">
            <a:extLst>
              <a:ext uri="{FF2B5EF4-FFF2-40B4-BE49-F238E27FC236}">
                <a16:creationId xmlns:a16="http://schemas.microsoft.com/office/drawing/2014/main" id="{BFC2F993-F626-7D45-90CD-1E368089D04B}"/>
              </a:ext>
            </a:extLst>
          </p:cNvPr>
          <p:cNvCxnSpPr>
            <a:cxnSpLocks/>
          </p:cNvCxnSpPr>
          <p:nvPr/>
        </p:nvCxnSpPr>
        <p:spPr>
          <a:xfrm>
            <a:off x="2379785" y="1491763"/>
            <a:ext cx="2852615" cy="84728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4" name="TextBox 33">
            <a:extLst>
              <a:ext uri="{FF2B5EF4-FFF2-40B4-BE49-F238E27FC236}">
                <a16:creationId xmlns:a16="http://schemas.microsoft.com/office/drawing/2014/main" id="{66CE6334-E9DD-5744-A461-8A1AC612AC02}"/>
              </a:ext>
            </a:extLst>
          </p:cNvPr>
          <p:cNvSpPr txBox="1"/>
          <p:nvPr/>
        </p:nvSpPr>
        <p:spPr>
          <a:xfrm rot="807144">
            <a:off x="3192321" y="1490829"/>
            <a:ext cx="1156792" cy="369332"/>
          </a:xfrm>
          <a:prstGeom prst="rect">
            <a:avLst/>
          </a:prstGeom>
          <a:noFill/>
        </p:spPr>
        <p:txBody>
          <a:bodyPr wrap="none" rtlCol="0">
            <a:spAutoFit/>
          </a:bodyPr>
          <a:lstStyle/>
          <a:p>
            <a:r>
              <a:rPr lang="en-US" dirty="0" err="1"/>
              <a:t>owns,uses</a:t>
            </a:r>
            <a:endParaRPr lang="en-US" dirty="0"/>
          </a:p>
        </p:txBody>
      </p:sp>
      <p:cxnSp>
        <p:nvCxnSpPr>
          <p:cNvPr id="35" name="Straight Arrow Connector 34">
            <a:extLst>
              <a:ext uri="{FF2B5EF4-FFF2-40B4-BE49-F238E27FC236}">
                <a16:creationId xmlns:a16="http://schemas.microsoft.com/office/drawing/2014/main" id="{5A1207FE-50A7-FE4E-94BD-A67C1DD98168}"/>
              </a:ext>
            </a:extLst>
          </p:cNvPr>
          <p:cNvCxnSpPr>
            <a:cxnSpLocks/>
          </p:cNvCxnSpPr>
          <p:nvPr/>
        </p:nvCxnSpPr>
        <p:spPr>
          <a:xfrm flipV="1">
            <a:off x="2707512" y="4274512"/>
            <a:ext cx="2504217" cy="106788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6" name="TextBox 35">
            <a:extLst>
              <a:ext uri="{FF2B5EF4-FFF2-40B4-BE49-F238E27FC236}">
                <a16:creationId xmlns:a16="http://schemas.microsoft.com/office/drawing/2014/main" id="{44977692-540B-0147-B4CE-7063E40C399F}"/>
              </a:ext>
            </a:extLst>
          </p:cNvPr>
          <p:cNvSpPr txBox="1"/>
          <p:nvPr/>
        </p:nvSpPr>
        <p:spPr>
          <a:xfrm rot="20212292">
            <a:off x="3052506" y="4437558"/>
            <a:ext cx="1603324" cy="369332"/>
          </a:xfrm>
          <a:prstGeom prst="rect">
            <a:avLst/>
          </a:prstGeom>
          <a:noFill/>
        </p:spPr>
        <p:txBody>
          <a:bodyPr wrap="none" rtlCol="0">
            <a:spAutoFit/>
          </a:bodyPr>
          <a:lstStyle/>
          <a:p>
            <a:r>
              <a:rPr lang="en-US" dirty="0"/>
              <a:t>periodic access</a:t>
            </a:r>
          </a:p>
        </p:txBody>
      </p:sp>
      <p:cxnSp>
        <p:nvCxnSpPr>
          <p:cNvPr id="38" name="Straight Arrow Connector 37">
            <a:extLst>
              <a:ext uri="{FF2B5EF4-FFF2-40B4-BE49-F238E27FC236}">
                <a16:creationId xmlns:a16="http://schemas.microsoft.com/office/drawing/2014/main" id="{A348FFC2-070D-8E4D-9C7A-C978F3787EF4}"/>
              </a:ext>
            </a:extLst>
          </p:cNvPr>
          <p:cNvCxnSpPr>
            <a:cxnSpLocks/>
          </p:cNvCxnSpPr>
          <p:nvPr/>
        </p:nvCxnSpPr>
        <p:spPr>
          <a:xfrm>
            <a:off x="2431196" y="1970669"/>
            <a:ext cx="2780533" cy="167707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9" name="TextBox 38">
            <a:extLst>
              <a:ext uri="{FF2B5EF4-FFF2-40B4-BE49-F238E27FC236}">
                <a16:creationId xmlns:a16="http://schemas.microsoft.com/office/drawing/2014/main" id="{93B6664F-A790-C549-91C6-3CE13B83421F}"/>
              </a:ext>
            </a:extLst>
          </p:cNvPr>
          <p:cNvSpPr txBox="1"/>
          <p:nvPr/>
        </p:nvSpPr>
        <p:spPr>
          <a:xfrm rot="1499138">
            <a:off x="3480976" y="2299569"/>
            <a:ext cx="682303" cy="369332"/>
          </a:xfrm>
          <a:prstGeom prst="rect">
            <a:avLst/>
          </a:prstGeom>
          <a:noFill/>
        </p:spPr>
        <p:txBody>
          <a:bodyPr wrap="square" rtlCol="0">
            <a:spAutoFit/>
          </a:bodyPr>
          <a:lstStyle/>
          <a:p>
            <a:r>
              <a:rPr lang="en-US" dirty="0"/>
              <a:t>owns</a:t>
            </a:r>
          </a:p>
        </p:txBody>
      </p:sp>
      <p:sp>
        <p:nvSpPr>
          <p:cNvPr id="43" name="TextBox 42">
            <a:extLst>
              <a:ext uri="{FF2B5EF4-FFF2-40B4-BE49-F238E27FC236}">
                <a16:creationId xmlns:a16="http://schemas.microsoft.com/office/drawing/2014/main" id="{3ECF2976-2F93-5F44-8279-E53079F62345}"/>
              </a:ext>
            </a:extLst>
          </p:cNvPr>
          <p:cNvSpPr txBox="1"/>
          <p:nvPr/>
        </p:nvSpPr>
        <p:spPr>
          <a:xfrm rot="20966601">
            <a:off x="6883224" y="1516657"/>
            <a:ext cx="785793" cy="369332"/>
          </a:xfrm>
          <a:prstGeom prst="rect">
            <a:avLst/>
          </a:prstGeom>
          <a:noFill/>
        </p:spPr>
        <p:txBody>
          <a:bodyPr wrap="none" rtlCol="0">
            <a:spAutoFit/>
          </a:bodyPr>
          <a:lstStyle/>
          <a:p>
            <a:r>
              <a:rPr lang="en-US" dirty="0"/>
              <a:t>access</a:t>
            </a:r>
          </a:p>
        </p:txBody>
      </p:sp>
      <p:sp>
        <p:nvSpPr>
          <p:cNvPr id="44" name="TextBox 43">
            <a:extLst>
              <a:ext uri="{FF2B5EF4-FFF2-40B4-BE49-F238E27FC236}">
                <a16:creationId xmlns:a16="http://schemas.microsoft.com/office/drawing/2014/main" id="{30CDEB8E-65D2-CF42-BAEA-507AD26BDE4A}"/>
              </a:ext>
            </a:extLst>
          </p:cNvPr>
          <p:cNvSpPr txBox="1"/>
          <p:nvPr/>
        </p:nvSpPr>
        <p:spPr>
          <a:xfrm rot="1456634">
            <a:off x="7174026" y="2202610"/>
            <a:ext cx="785793" cy="369332"/>
          </a:xfrm>
          <a:prstGeom prst="rect">
            <a:avLst/>
          </a:prstGeom>
          <a:noFill/>
        </p:spPr>
        <p:txBody>
          <a:bodyPr wrap="none" rtlCol="0">
            <a:spAutoFit/>
          </a:bodyPr>
          <a:lstStyle/>
          <a:p>
            <a:r>
              <a:rPr lang="en-US" dirty="0"/>
              <a:t>access</a:t>
            </a:r>
          </a:p>
        </p:txBody>
      </p:sp>
      <p:sp>
        <p:nvSpPr>
          <p:cNvPr id="45" name="TextBox 44">
            <a:extLst>
              <a:ext uri="{FF2B5EF4-FFF2-40B4-BE49-F238E27FC236}">
                <a16:creationId xmlns:a16="http://schemas.microsoft.com/office/drawing/2014/main" id="{EEE3005E-D9F4-C248-A7BC-4B81E22FE087}"/>
              </a:ext>
            </a:extLst>
          </p:cNvPr>
          <p:cNvSpPr txBox="1"/>
          <p:nvPr/>
        </p:nvSpPr>
        <p:spPr>
          <a:xfrm rot="1054553">
            <a:off x="6965430" y="3738912"/>
            <a:ext cx="785793" cy="369332"/>
          </a:xfrm>
          <a:prstGeom prst="rect">
            <a:avLst/>
          </a:prstGeom>
          <a:noFill/>
        </p:spPr>
        <p:txBody>
          <a:bodyPr wrap="none" rtlCol="0">
            <a:spAutoFit/>
          </a:bodyPr>
          <a:lstStyle/>
          <a:p>
            <a:r>
              <a:rPr lang="en-US" dirty="0"/>
              <a:t>access</a:t>
            </a:r>
          </a:p>
        </p:txBody>
      </p:sp>
      <p:sp>
        <p:nvSpPr>
          <p:cNvPr id="46" name="Oval 45">
            <a:extLst>
              <a:ext uri="{FF2B5EF4-FFF2-40B4-BE49-F238E27FC236}">
                <a16:creationId xmlns:a16="http://schemas.microsoft.com/office/drawing/2014/main" id="{AD37FC8B-2FBA-D24D-9791-4DF40459FB9F}"/>
              </a:ext>
            </a:extLst>
          </p:cNvPr>
          <p:cNvSpPr/>
          <p:nvPr/>
        </p:nvSpPr>
        <p:spPr>
          <a:xfrm>
            <a:off x="8153400" y="5257800"/>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47" name="Oval 46">
            <a:extLst>
              <a:ext uri="{FF2B5EF4-FFF2-40B4-BE49-F238E27FC236}">
                <a16:creationId xmlns:a16="http://schemas.microsoft.com/office/drawing/2014/main" id="{ABC3317A-A8C3-8948-8422-FDF0843B0813}"/>
              </a:ext>
            </a:extLst>
          </p:cNvPr>
          <p:cNvSpPr/>
          <p:nvPr/>
        </p:nvSpPr>
        <p:spPr>
          <a:xfrm>
            <a:off x="8305800" y="54201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48" name="Oval 47">
            <a:extLst>
              <a:ext uri="{FF2B5EF4-FFF2-40B4-BE49-F238E27FC236}">
                <a16:creationId xmlns:a16="http://schemas.microsoft.com/office/drawing/2014/main" id="{732EC465-978C-E34B-8D55-88F88EEB1800}"/>
              </a:ext>
            </a:extLst>
          </p:cNvPr>
          <p:cNvSpPr/>
          <p:nvPr/>
        </p:nvSpPr>
        <p:spPr>
          <a:xfrm>
            <a:off x="8458200" y="55725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49" name="Oval 48">
            <a:extLst>
              <a:ext uri="{FF2B5EF4-FFF2-40B4-BE49-F238E27FC236}">
                <a16:creationId xmlns:a16="http://schemas.microsoft.com/office/drawing/2014/main" id="{381FBE2E-5745-8A4C-A386-C5D2A00FCC0C}"/>
              </a:ext>
            </a:extLst>
          </p:cNvPr>
          <p:cNvSpPr/>
          <p:nvPr/>
        </p:nvSpPr>
        <p:spPr>
          <a:xfrm>
            <a:off x="8610600" y="57249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50" name="Slide Number Placeholder 3">
            <a:extLst>
              <a:ext uri="{FF2B5EF4-FFF2-40B4-BE49-F238E27FC236}">
                <a16:creationId xmlns:a16="http://schemas.microsoft.com/office/drawing/2014/main" id="{D4C6D959-1B7D-8A46-9312-E0EAEA52114D}"/>
              </a:ext>
            </a:extLst>
          </p:cNvPr>
          <p:cNvSpPr>
            <a:spLocks noGrp="1"/>
          </p:cNvSpPr>
          <p:nvPr>
            <p:ph type="sldNum" sz="quarter" idx="12"/>
          </p:nvPr>
        </p:nvSpPr>
        <p:spPr>
          <a:xfrm>
            <a:off x="8737600" y="6356351"/>
            <a:ext cx="2844800" cy="365125"/>
          </a:xfrm>
        </p:spPr>
        <p:txBody>
          <a:bodyPr/>
          <a:lstStyle/>
          <a:p>
            <a:fld id="{F5E9EF7A-4969-444B-8EEB-032768E8F059}" type="slidenum">
              <a:rPr lang="en-US" smtClean="0"/>
              <a:t>13</a:t>
            </a:fld>
            <a:endParaRPr lang="en-US"/>
          </a:p>
        </p:txBody>
      </p:sp>
      <p:cxnSp>
        <p:nvCxnSpPr>
          <p:cNvPr id="51" name="Straight Arrow Connector 50">
            <a:extLst>
              <a:ext uri="{FF2B5EF4-FFF2-40B4-BE49-F238E27FC236}">
                <a16:creationId xmlns:a16="http://schemas.microsoft.com/office/drawing/2014/main" id="{FF3371AB-DF3E-5846-B220-8A1CA6553B83}"/>
              </a:ext>
            </a:extLst>
          </p:cNvPr>
          <p:cNvCxnSpPr>
            <a:cxnSpLocks/>
          </p:cNvCxnSpPr>
          <p:nvPr/>
        </p:nvCxnSpPr>
        <p:spPr>
          <a:xfrm>
            <a:off x="2859912" y="5494796"/>
            <a:ext cx="5141088" cy="32078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53" name="TextBox 52">
            <a:extLst>
              <a:ext uri="{FF2B5EF4-FFF2-40B4-BE49-F238E27FC236}">
                <a16:creationId xmlns:a16="http://schemas.microsoft.com/office/drawing/2014/main" id="{E2FEA093-A1C1-944B-88CC-CE2CE19A82A5}"/>
              </a:ext>
            </a:extLst>
          </p:cNvPr>
          <p:cNvSpPr txBox="1"/>
          <p:nvPr/>
        </p:nvSpPr>
        <p:spPr>
          <a:xfrm rot="182149">
            <a:off x="4428532" y="5248656"/>
            <a:ext cx="1209690" cy="369332"/>
          </a:xfrm>
          <a:prstGeom prst="rect">
            <a:avLst/>
          </a:prstGeom>
          <a:noFill/>
        </p:spPr>
        <p:txBody>
          <a:bodyPr wrap="none" rtlCol="0">
            <a:spAutoFit/>
          </a:bodyPr>
          <a:lstStyle/>
          <a:p>
            <a:r>
              <a:rPr lang="en-US" dirty="0"/>
              <a:t>owns, uses</a:t>
            </a:r>
          </a:p>
        </p:txBody>
      </p:sp>
      <p:cxnSp>
        <p:nvCxnSpPr>
          <p:cNvPr id="59" name="Curved Connector 58">
            <a:extLst>
              <a:ext uri="{FF2B5EF4-FFF2-40B4-BE49-F238E27FC236}">
                <a16:creationId xmlns:a16="http://schemas.microsoft.com/office/drawing/2014/main" id="{440B46B3-F67A-C34F-8AFC-EEF099F869EF}"/>
              </a:ext>
            </a:extLst>
          </p:cNvPr>
          <p:cNvCxnSpPr>
            <a:stCxn id="49" idx="6"/>
            <a:endCxn id="12" idx="6"/>
          </p:cNvCxnSpPr>
          <p:nvPr/>
        </p:nvCxnSpPr>
        <p:spPr>
          <a:xfrm flipH="1" flipV="1">
            <a:off x="11049000" y="3281585"/>
            <a:ext cx="406400" cy="2895600"/>
          </a:xfrm>
          <a:prstGeom prst="curvedConnector3">
            <a:avLst>
              <a:gd name="adj1" fmla="val -56250"/>
            </a:avLst>
          </a:prstGeom>
          <a:ln>
            <a:tailEnd type="triangle"/>
          </a:ln>
        </p:spPr>
        <p:style>
          <a:lnRef idx="3">
            <a:schemeClr val="accent2"/>
          </a:lnRef>
          <a:fillRef idx="0">
            <a:schemeClr val="accent2"/>
          </a:fillRef>
          <a:effectRef idx="2">
            <a:schemeClr val="accent2"/>
          </a:effectRef>
          <a:fontRef idx="minor">
            <a:schemeClr val="tx1"/>
          </a:fontRef>
        </p:style>
      </p:cxnSp>
      <p:sp>
        <p:nvSpPr>
          <p:cNvPr id="60" name="TextBox 59">
            <a:extLst>
              <a:ext uri="{FF2B5EF4-FFF2-40B4-BE49-F238E27FC236}">
                <a16:creationId xmlns:a16="http://schemas.microsoft.com/office/drawing/2014/main" id="{139C1940-5C79-5F4D-8488-3DA9002A2E25}"/>
              </a:ext>
            </a:extLst>
          </p:cNvPr>
          <p:cNvSpPr txBox="1"/>
          <p:nvPr/>
        </p:nvSpPr>
        <p:spPr>
          <a:xfrm>
            <a:off x="10860875" y="5084691"/>
            <a:ext cx="782650" cy="369332"/>
          </a:xfrm>
          <a:prstGeom prst="rect">
            <a:avLst/>
          </a:prstGeom>
          <a:noFill/>
        </p:spPr>
        <p:txBody>
          <a:bodyPr wrap="none" rtlCol="0">
            <a:spAutoFit/>
          </a:bodyPr>
          <a:lstStyle/>
          <a:p>
            <a:r>
              <a:rPr lang="en-US" dirty="0"/>
              <a:t>harass</a:t>
            </a:r>
          </a:p>
        </p:txBody>
      </p:sp>
    </p:spTree>
    <p:extLst>
      <p:ext uri="{BB962C8B-B14F-4D97-AF65-F5344CB8AC3E}">
        <p14:creationId xmlns:p14="http://schemas.microsoft.com/office/powerpoint/2010/main" val="19574126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14</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4826001" y="405825"/>
            <a:ext cx="2540119" cy="584775"/>
          </a:xfrm>
          <a:prstGeom prst="rect">
            <a:avLst/>
          </a:prstGeom>
          <a:noFill/>
        </p:spPr>
        <p:txBody>
          <a:bodyPr wrap="none" rtlCol="0">
            <a:spAutoFit/>
          </a:bodyPr>
          <a:lstStyle/>
          <a:p>
            <a:pPr algn="ctr"/>
            <a:r>
              <a:rPr lang="en-US" sz="3200" b="1" dirty="0"/>
              <a:t>Investigations</a:t>
            </a:r>
          </a:p>
        </p:txBody>
      </p:sp>
      <p:pic>
        <p:nvPicPr>
          <p:cNvPr id="7" name="Picture 6">
            <a:extLst>
              <a:ext uri="{FF2B5EF4-FFF2-40B4-BE49-F238E27FC236}">
                <a16:creationId xmlns:a16="http://schemas.microsoft.com/office/drawing/2014/main" id="{3871FF04-503B-3A45-AE5D-D16598D49A30}"/>
              </a:ext>
            </a:extLst>
          </p:cNvPr>
          <p:cNvPicPr>
            <a:picLocks noChangeAspect="1"/>
          </p:cNvPicPr>
          <p:nvPr/>
        </p:nvPicPr>
        <p:blipFill>
          <a:blip r:embed="rId2"/>
          <a:stretch>
            <a:fillRect/>
          </a:stretch>
        </p:blipFill>
        <p:spPr>
          <a:xfrm>
            <a:off x="9393750" y="698212"/>
            <a:ext cx="1989358" cy="1524000"/>
          </a:xfrm>
          <a:prstGeom prst="rect">
            <a:avLst/>
          </a:prstGeom>
        </p:spPr>
      </p:pic>
      <p:sp>
        <p:nvSpPr>
          <p:cNvPr id="6" name="TextBox 5">
            <a:extLst>
              <a:ext uri="{FF2B5EF4-FFF2-40B4-BE49-F238E27FC236}">
                <a16:creationId xmlns:a16="http://schemas.microsoft.com/office/drawing/2014/main" id="{E58C0A9B-3A58-FE41-89B1-F348DD8480B6}"/>
              </a:ext>
            </a:extLst>
          </p:cNvPr>
          <p:cNvSpPr txBox="1"/>
          <p:nvPr/>
        </p:nvSpPr>
        <p:spPr>
          <a:xfrm>
            <a:off x="808892" y="3657600"/>
            <a:ext cx="7420708" cy="2246769"/>
          </a:xfrm>
          <a:prstGeom prst="rect">
            <a:avLst/>
          </a:prstGeom>
          <a:noFill/>
        </p:spPr>
        <p:txBody>
          <a:bodyPr wrap="square" rtlCol="0">
            <a:spAutoFit/>
          </a:bodyPr>
          <a:lstStyle/>
          <a:p>
            <a:r>
              <a:rPr lang="en-US" sz="2800" b="1" dirty="0"/>
              <a:t>Manual investigation:</a:t>
            </a:r>
          </a:p>
          <a:p>
            <a:pPr marL="457200" indent="-457200">
              <a:buFont typeface="Arial" panose="020B0604020202020204" pitchFamily="34" charset="0"/>
              <a:buChar char="•"/>
            </a:pPr>
            <a:r>
              <a:rPr lang="en-US" sz="2800" dirty="0"/>
              <a:t>Show client how to check various configuration settings manually</a:t>
            </a:r>
          </a:p>
          <a:p>
            <a:pPr marL="914400" lvl="1" indent="-457200">
              <a:buFont typeface="Arial" panose="020B0604020202020204" pitchFamily="34" charset="0"/>
              <a:buChar char="•"/>
            </a:pPr>
            <a:r>
              <a:rPr lang="en-US" sz="2800" dirty="0"/>
              <a:t>Example:   Google account settings, recent 	        logins, etc.</a:t>
            </a:r>
          </a:p>
        </p:txBody>
      </p:sp>
      <p:sp>
        <p:nvSpPr>
          <p:cNvPr id="8" name="TextBox 7">
            <a:extLst>
              <a:ext uri="{FF2B5EF4-FFF2-40B4-BE49-F238E27FC236}">
                <a16:creationId xmlns:a16="http://schemas.microsoft.com/office/drawing/2014/main" id="{6A84B21F-8B22-924E-82EB-BA4B436A2F90}"/>
              </a:ext>
            </a:extLst>
          </p:cNvPr>
          <p:cNvSpPr txBox="1"/>
          <p:nvPr/>
        </p:nvSpPr>
        <p:spPr>
          <a:xfrm>
            <a:off x="808892" y="1456944"/>
            <a:ext cx="7420708" cy="1815882"/>
          </a:xfrm>
          <a:prstGeom prst="rect">
            <a:avLst/>
          </a:prstGeom>
          <a:noFill/>
        </p:spPr>
        <p:txBody>
          <a:bodyPr wrap="square" rtlCol="0">
            <a:spAutoFit/>
          </a:bodyPr>
          <a:lstStyle/>
          <a:p>
            <a:r>
              <a:rPr lang="en-US" sz="2800" b="1" dirty="0"/>
              <a:t>Tool-based investigations:</a:t>
            </a:r>
          </a:p>
          <a:p>
            <a:pPr marL="457200" indent="-457200">
              <a:buFont typeface="Arial" panose="020B0604020202020204" pitchFamily="34" charset="0"/>
              <a:buChar char="•"/>
            </a:pPr>
            <a:r>
              <a:rPr lang="en-US" sz="2800" dirty="0"/>
              <a:t>Use spyware scanning tool to detect malicious software</a:t>
            </a:r>
          </a:p>
          <a:p>
            <a:pPr marL="457200" indent="-457200">
              <a:buFont typeface="Arial" panose="020B0604020202020204" pitchFamily="34" charset="0"/>
              <a:buChar char="•"/>
            </a:pPr>
            <a:r>
              <a:rPr lang="en-US" sz="2800" dirty="0"/>
              <a:t>Wireless packet capture to flag spyware traffic</a:t>
            </a:r>
          </a:p>
        </p:txBody>
      </p:sp>
    </p:spTree>
    <p:extLst>
      <p:ext uri="{BB962C8B-B14F-4D97-AF65-F5344CB8AC3E}">
        <p14:creationId xmlns:p14="http://schemas.microsoft.com/office/powerpoint/2010/main" val="32774648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CF57954-F70D-5644-BB98-8217AFBC4453}"/>
              </a:ext>
            </a:extLst>
          </p:cNvPr>
          <p:cNvSpPr txBox="1"/>
          <p:nvPr/>
        </p:nvSpPr>
        <p:spPr>
          <a:xfrm>
            <a:off x="4583087" y="405825"/>
            <a:ext cx="3025957" cy="584775"/>
          </a:xfrm>
          <a:prstGeom prst="rect">
            <a:avLst/>
          </a:prstGeom>
          <a:noFill/>
        </p:spPr>
        <p:txBody>
          <a:bodyPr wrap="none" rtlCol="0">
            <a:spAutoFit/>
          </a:bodyPr>
          <a:lstStyle/>
          <a:p>
            <a:pPr algn="ctr"/>
            <a:r>
              <a:rPr lang="en-US" sz="3200" b="1" dirty="0"/>
              <a:t>An example case</a:t>
            </a:r>
          </a:p>
        </p:txBody>
      </p:sp>
      <p:sp>
        <p:nvSpPr>
          <p:cNvPr id="2" name="Rectangle 1">
            <a:extLst>
              <a:ext uri="{FF2B5EF4-FFF2-40B4-BE49-F238E27FC236}">
                <a16:creationId xmlns:a16="http://schemas.microsoft.com/office/drawing/2014/main" id="{EDE7B44B-D9E8-6448-862F-1EAFFF18E11B}"/>
              </a:ext>
            </a:extLst>
          </p:cNvPr>
          <p:cNvSpPr/>
          <p:nvPr/>
        </p:nvSpPr>
        <p:spPr>
          <a:xfrm>
            <a:off x="5232400" y="3352800"/>
            <a:ext cx="1219200" cy="1219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Child’s phone</a:t>
            </a:r>
          </a:p>
          <a:p>
            <a:pPr algn="ctr"/>
            <a:r>
              <a:rPr lang="en-US" dirty="0"/>
              <a:t>(Android)</a:t>
            </a:r>
          </a:p>
        </p:txBody>
      </p:sp>
      <p:sp>
        <p:nvSpPr>
          <p:cNvPr id="8" name="Rectangle 7">
            <a:extLst>
              <a:ext uri="{FF2B5EF4-FFF2-40B4-BE49-F238E27FC236}">
                <a16:creationId xmlns:a16="http://schemas.microsoft.com/office/drawing/2014/main" id="{2D78F163-5DF5-714E-A2AB-F25A0BFB1D5B}"/>
              </a:ext>
            </a:extLst>
          </p:cNvPr>
          <p:cNvSpPr/>
          <p:nvPr/>
        </p:nvSpPr>
        <p:spPr>
          <a:xfrm>
            <a:off x="5232400" y="1524000"/>
            <a:ext cx="1219200" cy="1219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Client’s phone</a:t>
            </a:r>
          </a:p>
          <a:p>
            <a:pPr algn="ctr"/>
            <a:r>
              <a:rPr lang="en-US" dirty="0"/>
              <a:t>(Android)</a:t>
            </a:r>
          </a:p>
        </p:txBody>
      </p:sp>
      <p:sp>
        <p:nvSpPr>
          <p:cNvPr id="11" name="Oval 10">
            <a:extLst>
              <a:ext uri="{FF2B5EF4-FFF2-40B4-BE49-F238E27FC236}">
                <a16:creationId xmlns:a16="http://schemas.microsoft.com/office/drawing/2014/main" id="{E0DD0F0C-32E8-0641-A0A7-E6E634C7DCA5}"/>
              </a:ext>
            </a:extLst>
          </p:cNvPr>
          <p:cNvSpPr/>
          <p:nvPr/>
        </p:nvSpPr>
        <p:spPr>
          <a:xfrm>
            <a:off x="8178800" y="1371600"/>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Client’s Google</a:t>
            </a:r>
          </a:p>
          <a:p>
            <a:pPr algn="ctr"/>
            <a:r>
              <a:rPr lang="en-US" dirty="0"/>
              <a:t>account</a:t>
            </a:r>
          </a:p>
        </p:txBody>
      </p:sp>
      <p:sp>
        <p:nvSpPr>
          <p:cNvPr id="12" name="Oval 11">
            <a:extLst>
              <a:ext uri="{FF2B5EF4-FFF2-40B4-BE49-F238E27FC236}">
                <a16:creationId xmlns:a16="http://schemas.microsoft.com/office/drawing/2014/main" id="{3AC0CEF0-5A38-3F46-9528-B11BC8019C24}"/>
              </a:ext>
            </a:extLst>
          </p:cNvPr>
          <p:cNvSpPr/>
          <p:nvPr/>
        </p:nvSpPr>
        <p:spPr>
          <a:xfrm>
            <a:off x="8204200" y="28293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Client’s Facebook</a:t>
            </a:r>
          </a:p>
          <a:p>
            <a:pPr algn="ctr"/>
            <a:r>
              <a:rPr lang="en-US" dirty="0"/>
              <a:t>account</a:t>
            </a:r>
          </a:p>
        </p:txBody>
      </p:sp>
      <p:sp>
        <p:nvSpPr>
          <p:cNvPr id="13" name="Oval 12">
            <a:extLst>
              <a:ext uri="{FF2B5EF4-FFF2-40B4-BE49-F238E27FC236}">
                <a16:creationId xmlns:a16="http://schemas.microsoft.com/office/drawing/2014/main" id="{BA32C9C8-5C16-3D4B-9EB4-5C1FCA99C498}"/>
              </a:ext>
            </a:extLst>
          </p:cNvPr>
          <p:cNvSpPr/>
          <p:nvPr/>
        </p:nvSpPr>
        <p:spPr>
          <a:xfrm>
            <a:off x="8204200" y="42009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Child’s Google</a:t>
            </a:r>
          </a:p>
          <a:p>
            <a:pPr algn="ctr"/>
            <a:r>
              <a:rPr lang="en-US" dirty="0"/>
              <a:t>account</a:t>
            </a:r>
          </a:p>
        </p:txBody>
      </p:sp>
      <p:cxnSp>
        <p:nvCxnSpPr>
          <p:cNvPr id="15" name="Straight Arrow Connector 14">
            <a:extLst>
              <a:ext uri="{FF2B5EF4-FFF2-40B4-BE49-F238E27FC236}">
                <a16:creationId xmlns:a16="http://schemas.microsoft.com/office/drawing/2014/main" id="{1A59CF71-1199-744C-B30A-375058C29F1F}"/>
              </a:ext>
            </a:extLst>
          </p:cNvPr>
          <p:cNvCxnSpPr>
            <a:stCxn id="8" idx="3"/>
            <a:endCxn id="11" idx="2"/>
          </p:cNvCxnSpPr>
          <p:nvPr/>
        </p:nvCxnSpPr>
        <p:spPr>
          <a:xfrm flipV="1">
            <a:off x="6451600" y="1823816"/>
            <a:ext cx="1727200" cy="30978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448E0B63-2183-5B41-BAE1-9FC55EFA4177}"/>
              </a:ext>
            </a:extLst>
          </p:cNvPr>
          <p:cNvCxnSpPr>
            <a:cxnSpLocks/>
            <a:stCxn id="8" idx="3"/>
          </p:cNvCxnSpPr>
          <p:nvPr/>
        </p:nvCxnSpPr>
        <p:spPr>
          <a:xfrm>
            <a:off x="6451600" y="2133600"/>
            <a:ext cx="1930400" cy="83820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9" name="Straight Arrow Connector 18">
            <a:extLst>
              <a:ext uri="{FF2B5EF4-FFF2-40B4-BE49-F238E27FC236}">
                <a16:creationId xmlns:a16="http://schemas.microsoft.com/office/drawing/2014/main" id="{F46AF0EC-AAC1-104F-BD8F-E63C358C107D}"/>
              </a:ext>
            </a:extLst>
          </p:cNvPr>
          <p:cNvCxnSpPr>
            <a:cxnSpLocks/>
            <a:stCxn id="2" idx="3"/>
          </p:cNvCxnSpPr>
          <p:nvPr/>
        </p:nvCxnSpPr>
        <p:spPr>
          <a:xfrm>
            <a:off x="6451600" y="3962400"/>
            <a:ext cx="1930400" cy="45720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6" name="Triangle 25">
            <a:extLst>
              <a:ext uri="{FF2B5EF4-FFF2-40B4-BE49-F238E27FC236}">
                <a16:creationId xmlns:a16="http://schemas.microsoft.com/office/drawing/2014/main" id="{DF9A9F00-95F7-1D4F-A527-77818D7C689F}"/>
              </a:ext>
            </a:extLst>
          </p:cNvPr>
          <p:cNvSpPr/>
          <p:nvPr/>
        </p:nvSpPr>
        <p:spPr>
          <a:xfrm>
            <a:off x="1178169" y="1066800"/>
            <a:ext cx="1600200" cy="8382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Client</a:t>
            </a:r>
          </a:p>
        </p:txBody>
      </p:sp>
      <p:sp>
        <p:nvSpPr>
          <p:cNvPr id="27" name="Triangle 26">
            <a:extLst>
              <a:ext uri="{FF2B5EF4-FFF2-40B4-BE49-F238E27FC236}">
                <a16:creationId xmlns:a16="http://schemas.microsoft.com/office/drawing/2014/main" id="{B1B8910C-6CAD-F64E-A00E-AA5DC5161CE1}"/>
              </a:ext>
            </a:extLst>
          </p:cNvPr>
          <p:cNvSpPr/>
          <p:nvPr/>
        </p:nvSpPr>
        <p:spPr>
          <a:xfrm>
            <a:off x="1252205" y="4977385"/>
            <a:ext cx="1787769" cy="8382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Abuser</a:t>
            </a:r>
          </a:p>
        </p:txBody>
      </p:sp>
      <p:sp>
        <p:nvSpPr>
          <p:cNvPr id="28" name="Triangle 27">
            <a:extLst>
              <a:ext uri="{FF2B5EF4-FFF2-40B4-BE49-F238E27FC236}">
                <a16:creationId xmlns:a16="http://schemas.microsoft.com/office/drawing/2014/main" id="{C364B0E8-DD9C-5148-9CE9-7D4779E6D98C}"/>
              </a:ext>
            </a:extLst>
          </p:cNvPr>
          <p:cNvSpPr/>
          <p:nvPr/>
        </p:nvSpPr>
        <p:spPr>
          <a:xfrm>
            <a:off x="1184031" y="3200400"/>
            <a:ext cx="1787769" cy="8382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Child</a:t>
            </a:r>
          </a:p>
        </p:txBody>
      </p:sp>
      <p:cxnSp>
        <p:nvCxnSpPr>
          <p:cNvPr id="29" name="Straight Arrow Connector 28">
            <a:extLst>
              <a:ext uri="{FF2B5EF4-FFF2-40B4-BE49-F238E27FC236}">
                <a16:creationId xmlns:a16="http://schemas.microsoft.com/office/drawing/2014/main" id="{E79D6128-5F65-314D-8810-0A3D9FB7FBC8}"/>
              </a:ext>
            </a:extLst>
          </p:cNvPr>
          <p:cNvCxnSpPr>
            <a:cxnSpLocks/>
          </p:cNvCxnSpPr>
          <p:nvPr/>
        </p:nvCxnSpPr>
        <p:spPr>
          <a:xfrm>
            <a:off x="2732865" y="3668689"/>
            <a:ext cx="2499535" cy="29371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1" name="TextBox 30">
            <a:extLst>
              <a:ext uri="{FF2B5EF4-FFF2-40B4-BE49-F238E27FC236}">
                <a16:creationId xmlns:a16="http://schemas.microsoft.com/office/drawing/2014/main" id="{9CD31939-E0D5-464F-8D67-3BD278FEA3CF}"/>
              </a:ext>
            </a:extLst>
          </p:cNvPr>
          <p:cNvSpPr txBox="1"/>
          <p:nvPr/>
        </p:nvSpPr>
        <p:spPr>
          <a:xfrm rot="177755">
            <a:off x="3580410" y="3425372"/>
            <a:ext cx="601447" cy="369332"/>
          </a:xfrm>
          <a:prstGeom prst="rect">
            <a:avLst/>
          </a:prstGeom>
          <a:noFill/>
        </p:spPr>
        <p:txBody>
          <a:bodyPr wrap="none" rtlCol="0">
            <a:spAutoFit/>
          </a:bodyPr>
          <a:lstStyle/>
          <a:p>
            <a:r>
              <a:rPr lang="en-US" dirty="0"/>
              <a:t>uses</a:t>
            </a:r>
          </a:p>
        </p:txBody>
      </p:sp>
      <p:cxnSp>
        <p:nvCxnSpPr>
          <p:cNvPr id="32" name="Straight Arrow Connector 31">
            <a:extLst>
              <a:ext uri="{FF2B5EF4-FFF2-40B4-BE49-F238E27FC236}">
                <a16:creationId xmlns:a16="http://schemas.microsoft.com/office/drawing/2014/main" id="{BFC2F993-F626-7D45-90CD-1E368089D04B}"/>
              </a:ext>
            </a:extLst>
          </p:cNvPr>
          <p:cNvCxnSpPr>
            <a:cxnSpLocks/>
          </p:cNvCxnSpPr>
          <p:nvPr/>
        </p:nvCxnSpPr>
        <p:spPr>
          <a:xfrm>
            <a:off x="2379785" y="1491763"/>
            <a:ext cx="2852615" cy="84728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4" name="TextBox 33">
            <a:extLst>
              <a:ext uri="{FF2B5EF4-FFF2-40B4-BE49-F238E27FC236}">
                <a16:creationId xmlns:a16="http://schemas.microsoft.com/office/drawing/2014/main" id="{66CE6334-E9DD-5744-A461-8A1AC612AC02}"/>
              </a:ext>
            </a:extLst>
          </p:cNvPr>
          <p:cNvSpPr txBox="1"/>
          <p:nvPr/>
        </p:nvSpPr>
        <p:spPr>
          <a:xfrm rot="807144">
            <a:off x="3192321" y="1490829"/>
            <a:ext cx="1156792" cy="369332"/>
          </a:xfrm>
          <a:prstGeom prst="rect">
            <a:avLst/>
          </a:prstGeom>
          <a:noFill/>
        </p:spPr>
        <p:txBody>
          <a:bodyPr wrap="none" rtlCol="0">
            <a:spAutoFit/>
          </a:bodyPr>
          <a:lstStyle/>
          <a:p>
            <a:r>
              <a:rPr lang="en-US" dirty="0" err="1"/>
              <a:t>owns,uses</a:t>
            </a:r>
            <a:endParaRPr lang="en-US" dirty="0"/>
          </a:p>
        </p:txBody>
      </p:sp>
      <p:cxnSp>
        <p:nvCxnSpPr>
          <p:cNvPr id="35" name="Straight Arrow Connector 34">
            <a:extLst>
              <a:ext uri="{FF2B5EF4-FFF2-40B4-BE49-F238E27FC236}">
                <a16:creationId xmlns:a16="http://schemas.microsoft.com/office/drawing/2014/main" id="{5A1207FE-50A7-FE4E-94BD-A67C1DD98168}"/>
              </a:ext>
            </a:extLst>
          </p:cNvPr>
          <p:cNvCxnSpPr>
            <a:cxnSpLocks/>
          </p:cNvCxnSpPr>
          <p:nvPr/>
        </p:nvCxnSpPr>
        <p:spPr>
          <a:xfrm flipV="1">
            <a:off x="2707512" y="4274512"/>
            <a:ext cx="2504217" cy="106788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6" name="TextBox 35">
            <a:extLst>
              <a:ext uri="{FF2B5EF4-FFF2-40B4-BE49-F238E27FC236}">
                <a16:creationId xmlns:a16="http://schemas.microsoft.com/office/drawing/2014/main" id="{44977692-540B-0147-B4CE-7063E40C399F}"/>
              </a:ext>
            </a:extLst>
          </p:cNvPr>
          <p:cNvSpPr txBox="1"/>
          <p:nvPr/>
        </p:nvSpPr>
        <p:spPr>
          <a:xfrm rot="20212292">
            <a:off x="3052506" y="4437558"/>
            <a:ext cx="1603324" cy="369332"/>
          </a:xfrm>
          <a:prstGeom prst="rect">
            <a:avLst/>
          </a:prstGeom>
          <a:noFill/>
        </p:spPr>
        <p:txBody>
          <a:bodyPr wrap="none" rtlCol="0">
            <a:spAutoFit/>
          </a:bodyPr>
          <a:lstStyle/>
          <a:p>
            <a:r>
              <a:rPr lang="en-US" dirty="0"/>
              <a:t>periodic access</a:t>
            </a:r>
          </a:p>
        </p:txBody>
      </p:sp>
      <p:cxnSp>
        <p:nvCxnSpPr>
          <p:cNvPr id="38" name="Straight Arrow Connector 37">
            <a:extLst>
              <a:ext uri="{FF2B5EF4-FFF2-40B4-BE49-F238E27FC236}">
                <a16:creationId xmlns:a16="http://schemas.microsoft.com/office/drawing/2014/main" id="{A348FFC2-070D-8E4D-9C7A-C978F3787EF4}"/>
              </a:ext>
            </a:extLst>
          </p:cNvPr>
          <p:cNvCxnSpPr>
            <a:cxnSpLocks/>
          </p:cNvCxnSpPr>
          <p:nvPr/>
        </p:nvCxnSpPr>
        <p:spPr>
          <a:xfrm>
            <a:off x="2431196" y="1970669"/>
            <a:ext cx="2780533" cy="167707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9" name="TextBox 38">
            <a:extLst>
              <a:ext uri="{FF2B5EF4-FFF2-40B4-BE49-F238E27FC236}">
                <a16:creationId xmlns:a16="http://schemas.microsoft.com/office/drawing/2014/main" id="{93B6664F-A790-C549-91C6-3CE13B83421F}"/>
              </a:ext>
            </a:extLst>
          </p:cNvPr>
          <p:cNvSpPr txBox="1"/>
          <p:nvPr/>
        </p:nvSpPr>
        <p:spPr>
          <a:xfrm rot="1499138">
            <a:off x="3480976" y="2299569"/>
            <a:ext cx="682303" cy="369332"/>
          </a:xfrm>
          <a:prstGeom prst="rect">
            <a:avLst/>
          </a:prstGeom>
          <a:noFill/>
        </p:spPr>
        <p:txBody>
          <a:bodyPr wrap="square" rtlCol="0">
            <a:spAutoFit/>
          </a:bodyPr>
          <a:lstStyle/>
          <a:p>
            <a:r>
              <a:rPr lang="en-US" dirty="0"/>
              <a:t>owns</a:t>
            </a:r>
          </a:p>
        </p:txBody>
      </p:sp>
      <p:sp>
        <p:nvSpPr>
          <p:cNvPr id="43" name="TextBox 42">
            <a:extLst>
              <a:ext uri="{FF2B5EF4-FFF2-40B4-BE49-F238E27FC236}">
                <a16:creationId xmlns:a16="http://schemas.microsoft.com/office/drawing/2014/main" id="{3ECF2976-2F93-5F44-8279-E53079F62345}"/>
              </a:ext>
            </a:extLst>
          </p:cNvPr>
          <p:cNvSpPr txBox="1"/>
          <p:nvPr/>
        </p:nvSpPr>
        <p:spPr>
          <a:xfrm rot="20966601">
            <a:off x="6883224" y="1516657"/>
            <a:ext cx="785793" cy="369332"/>
          </a:xfrm>
          <a:prstGeom prst="rect">
            <a:avLst/>
          </a:prstGeom>
          <a:noFill/>
        </p:spPr>
        <p:txBody>
          <a:bodyPr wrap="none" rtlCol="0">
            <a:spAutoFit/>
          </a:bodyPr>
          <a:lstStyle/>
          <a:p>
            <a:r>
              <a:rPr lang="en-US" dirty="0"/>
              <a:t>access</a:t>
            </a:r>
          </a:p>
        </p:txBody>
      </p:sp>
      <p:sp>
        <p:nvSpPr>
          <p:cNvPr id="44" name="TextBox 43">
            <a:extLst>
              <a:ext uri="{FF2B5EF4-FFF2-40B4-BE49-F238E27FC236}">
                <a16:creationId xmlns:a16="http://schemas.microsoft.com/office/drawing/2014/main" id="{30CDEB8E-65D2-CF42-BAEA-507AD26BDE4A}"/>
              </a:ext>
            </a:extLst>
          </p:cNvPr>
          <p:cNvSpPr txBox="1"/>
          <p:nvPr/>
        </p:nvSpPr>
        <p:spPr>
          <a:xfrm rot="1456634">
            <a:off x="7174026" y="2202610"/>
            <a:ext cx="785793" cy="369332"/>
          </a:xfrm>
          <a:prstGeom prst="rect">
            <a:avLst/>
          </a:prstGeom>
          <a:noFill/>
        </p:spPr>
        <p:txBody>
          <a:bodyPr wrap="none" rtlCol="0">
            <a:spAutoFit/>
          </a:bodyPr>
          <a:lstStyle/>
          <a:p>
            <a:r>
              <a:rPr lang="en-US" dirty="0"/>
              <a:t>access</a:t>
            </a:r>
          </a:p>
        </p:txBody>
      </p:sp>
      <p:sp>
        <p:nvSpPr>
          <p:cNvPr id="45" name="TextBox 44">
            <a:extLst>
              <a:ext uri="{FF2B5EF4-FFF2-40B4-BE49-F238E27FC236}">
                <a16:creationId xmlns:a16="http://schemas.microsoft.com/office/drawing/2014/main" id="{EEE3005E-D9F4-C248-A7BC-4B81E22FE087}"/>
              </a:ext>
            </a:extLst>
          </p:cNvPr>
          <p:cNvSpPr txBox="1"/>
          <p:nvPr/>
        </p:nvSpPr>
        <p:spPr>
          <a:xfrm rot="1054553">
            <a:off x="6965430" y="3738912"/>
            <a:ext cx="785793" cy="369332"/>
          </a:xfrm>
          <a:prstGeom prst="rect">
            <a:avLst/>
          </a:prstGeom>
          <a:noFill/>
        </p:spPr>
        <p:txBody>
          <a:bodyPr wrap="none" rtlCol="0">
            <a:spAutoFit/>
          </a:bodyPr>
          <a:lstStyle/>
          <a:p>
            <a:r>
              <a:rPr lang="en-US" dirty="0"/>
              <a:t>access</a:t>
            </a:r>
          </a:p>
        </p:txBody>
      </p:sp>
      <p:sp>
        <p:nvSpPr>
          <p:cNvPr id="46" name="Oval 45">
            <a:extLst>
              <a:ext uri="{FF2B5EF4-FFF2-40B4-BE49-F238E27FC236}">
                <a16:creationId xmlns:a16="http://schemas.microsoft.com/office/drawing/2014/main" id="{AD37FC8B-2FBA-D24D-9791-4DF40459FB9F}"/>
              </a:ext>
            </a:extLst>
          </p:cNvPr>
          <p:cNvSpPr/>
          <p:nvPr/>
        </p:nvSpPr>
        <p:spPr>
          <a:xfrm>
            <a:off x="8153400" y="5257800"/>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47" name="Oval 46">
            <a:extLst>
              <a:ext uri="{FF2B5EF4-FFF2-40B4-BE49-F238E27FC236}">
                <a16:creationId xmlns:a16="http://schemas.microsoft.com/office/drawing/2014/main" id="{ABC3317A-A8C3-8948-8422-FDF0843B0813}"/>
              </a:ext>
            </a:extLst>
          </p:cNvPr>
          <p:cNvSpPr/>
          <p:nvPr/>
        </p:nvSpPr>
        <p:spPr>
          <a:xfrm>
            <a:off x="8305800" y="54201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48" name="Oval 47">
            <a:extLst>
              <a:ext uri="{FF2B5EF4-FFF2-40B4-BE49-F238E27FC236}">
                <a16:creationId xmlns:a16="http://schemas.microsoft.com/office/drawing/2014/main" id="{732EC465-978C-E34B-8D55-88F88EEB1800}"/>
              </a:ext>
            </a:extLst>
          </p:cNvPr>
          <p:cNvSpPr/>
          <p:nvPr/>
        </p:nvSpPr>
        <p:spPr>
          <a:xfrm>
            <a:off x="8458200" y="55725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49" name="Oval 48">
            <a:extLst>
              <a:ext uri="{FF2B5EF4-FFF2-40B4-BE49-F238E27FC236}">
                <a16:creationId xmlns:a16="http://schemas.microsoft.com/office/drawing/2014/main" id="{381FBE2E-5745-8A4C-A386-C5D2A00FCC0C}"/>
              </a:ext>
            </a:extLst>
          </p:cNvPr>
          <p:cNvSpPr/>
          <p:nvPr/>
        </p:nvSpPr>
        <p:spPr>
          <a:xfrm>
            <a:off x="8610600" y="57249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50" name="Slide Number Placeholder 3">
            <a:extLst>
              <a:ext uri="{FF2B5EF4-FFF2-40B4-BE49-F238E27FC236}">
                <a16:creationId xmlns:a16="http://schemas.microsoft.com/office/drawing/2014/main" id="{D4C6D959-1B7D-8A46-9312-E0EAEA52114D}"/>
              </a:ext>
            </a:extLst>
          </p:cNvPr>
          <p:cNvSpPr>
            <a:spLocks noGrp="1"/>
          </p:cNvSpPr>
          <p:nvPr>
            <p:ph type="sldNum" sz="quarter" idx="12"/>
          </p:nvPr>
        </p:nvSpPr>
        <p:spPr>
          <a:xfrm>
            <a:off x="8737600" y="6356351"/>
            <a:ext cx="2844800" cy="365125"/>
          </a:xfrm>
        </p:spPr>
        <p:txBody>
          <a:bodyPr/>
          <a:lstStyle/>
          <a:p>
            <a:fld id="{F5E9EF7A-4969-444B-8EEB-032768E8F059}" type="slidenum">
              <a:rPr lang="en-US" smtClean="0"/>
              <a:t>15</a:t>
            </a:fld>
            <a:endParaRPr lang="en-US"/>
          </a:p>
        </p:txBody>
      </p:sp>
      <p:cxnSp>
        <p:nvCxnSpPr>
          <p:cNvPr id="51" name="Straight Arrow Connector 50">
            <a:extLst>
              <a:ext uri="{FF2B5EF4-FFF2-40B4-BE49-F238E27FC236}">
                <a16:creationId xmlns:a16="http://schemas.microsoft.com/office/drawing/2014/main" id="{FF3371AB-DF3E-5846-B220-8A1CA6553B83}"/>
              </a:ext>
            </a:extLst>
          </p:cNvPr>
          <p:cNvCxnSpPr>
            <a:cxnSpLocks/>
          </p:cNvCxnSpPr>
          <p:nvPr/>
        </p:nvCxnSpPr>
        <p:spPr>
          <a:xfrm>
            <a:off x="2859912" y="5494796"/>
            <a:ext cx="5141088" cy="32078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53" name="TextBox 52">
            <a:extLst>
              <a:ext uri="{FF2B5EF4-FFF2-40B4-BE49-F238E27FC236}">
                <a16:creationId xmlns:a16="http://schemas.microsoft.com/office/drawing/2014/main" id="{E2FEA093-A1C1-944B-88CC-CE2CE19A82A5}"/>
              </a:ext>
            </a:extLst>
          </p:cNvPr>
          <p:cNvSpPr txBox="1"/>
          <p:nvPr/>
        </p:nvSpPr>
        <p:spPr>
          <a:xfrm rot="182149">
            <a:off x="4428532" y="5248656"/>
            <a:ext cx="1209690" cy="369332"/>
          </a:xfrm>
          <a:prstGeom prst="rect">
            <a:avLst/>
          </a:prstGeom>
          <a:noFill/>
        </p:spPr>
        <p:txBody>
          <a:bodyPr wrap="none" rtlCol="0">
            <a:spAutoFit/>
          </a:bodyPr>
          <a:lstStyle/>
          <a:p>
            <a:r>
              <a:rPr lang="en-US" dirty="0"/>
              <a:t>owns, uses</a:t>
            </a:r>
          </a:p>
        </p:txBody>
      </p:sp>
      <p:cxnSp>
        <p:nvCxnSpPr>
          <p:cNvPr id="59" name="Curved Connector 58">
            <a:extLst>
              <a:ext uri="{FF2B5EF4-FFF2-40B4-BE49-F238E27FC236}">
                <a16:creationId xmlns:a16="http://schemas.microsoft.com/office/drawing/2014/main" id="{440B46B3-F67A-C34F-8AFC-EEF099F869EF}"/>
              </a:ext>
            </a:extLst>
          </p:cNvPr>
          <p:cNvCxnSpPr>
            <a:stCxn id="49" idx="6"/>
            <a:endCxn id="12" idx="6"/>
          </p:cNvCxnSpPr>
          <p:nvPr/>
        </p:nvCxnSpPr>
        <p:spPr>
          <a:xfrm flipH="1" flipV="1">
            <a:off x="11049000" y="3281585"/>
            <a:ext cx="406400" cy="2895600"/>
          </a:xfrm>
          <a:prstGeom prst="curvedConnector3">
            <a:avLst>
              <a:gd name="adj1" fmla="val -56250"/>
            </a:avLst>
          </a:prstGeom>
          <a:ln>
            <a:tailEnd type="triangle"/>
          </a:ln>
        </p:spPr>
        <p:style>
          <a:lnRef idx="3">
            <a:schemeClr val="accent2"/>
          </a:lnRef>
          <a:fillRef idx="0">
            <a:schemeClr val="accent2"/>
          </a:fillRef>
          <a:effectRef idx="2">
            <a:schemeClr val="accent2"/>
          </a:effectRef>
          <a:fontRef idx="minor">
            <a:schemeClr val="tx1"/>
          </a:fontRef>
        </p:style>
      </p:cxnSp>
      <p:sp>
        <p:nvSpPr>
          <p:cNvPr id="60" name="TextBox 59">
            <a:extLst>
              <a:ext uri="{FF2B5EF4-FFF2-40B4-BE49-F238E27FC236}">
                <a16:creationId xmlns:a16="http://schemas.microsoft.com/office/drawing/2014/main" id="{139C1940-5C79-5F4D-8488-3DA9002A2E25}"/>
              </a:ext>
            </a:extLst>
          </p:cNvPr>
          <p:cNvSpPr txBox="1"/>
          <p:nvPr/>
        </p:nvSpPr>
        <p:spPr>
          <a:xfrm>
            <a:off x="10860875" y="5084691"/>
            <a:ext cx="782650" cy="369332"/>
          </a:xfrm>
          <a:prstGeom prst="rect">
            <a:avLst/>
          </a:prstGeom>
          <a:noFill/>
        </p:spPr>
        <p:txBody>
          <a:bodyPr wrap="none" rtlCol="0">
            <a:spAutoFit/>
          </a:bodyPr>
          <a:lstStyle/>
          <a:p>
            <a:r>
              <a:rPr lang="en-US" dirty="0"/>
              <a:t>harass</a:t>
            </a:r>
          </a:p>
        </p:txBody>
      </p:sp>
      <p:cxnSp>
        <p:nvCxnSpPr>
          <p:cNvPr id="62" name="Curved Connector 61">
            <a:extLst>
              <a:ext uri="{FF2B5EF4-FFF2-40B4-BE49-F238E27FC236}">
                <a16:creationId xmlns:a16="http://schemas.microsoft.com/office/drawing/2014/main" id="{2375D888-99F8-6D44-AD56-554A5F038024}"/>
              </a:ext>
            </a:extLst>
          </p:cNvPr>
          <p:cNvCxnSpPr>
            <a:cxnSpLocks/>
            <a:stCxn id="11" idx="6"/>
            <a:endCxn id="13" idx="6"/>
          </p:cNvCxnSpPr>
          <p:nvPr/>
        </p:nvCxnSpPr>
        <p:spPr>
          <a:xfrm>
            <a:off x="11023600" y="1823816"/>
            <a:ext cx="25400" cy="2829369"/>
          </a:xfrm>
          <a:prstGeom prst="curvedConnector3">
            <a:avLst>
              <a:gd name="adj1" fmla="val 2872000"/>
            </a:avLst>
          </a:prstGeom>
          <a:ln>
            <a:headEnd type="triangle"/>
            <a:tailEnd type="triangle"/>
          </a:ln>
        </p:spPr>
        <p:style>
          <a:lnRef idx="3">
            <a:schemeClr val="accent1"/>
          </a:lnRef>
          <a:fillRef idx="0">
            <a:schemeClr val="accent1"/>
          </a:fillRef>
          <a:effectRef idx="2">
            <a:schemeClr val="accent1"/>
          </a:effectRef>
          <a:fontRef idx="minor">
            <a:schemeClr val="tx1"/>
          </a:fontRef>
        </p:style>
      </p:cxnSp>
      <p:sp>
        <p:nvSpPr>
          <p:cNvPr id="64" name="TextBox 63">
            <a:extLst>
              <a:ext uri="{FF2B5EF4-FFF2-40B4-BE49-F238E27FC236}">
                <a16:creationId xmlns:a16="http://schemas.microsoft.com/office/drawing/2014/main" id="{41EFE633-B34B-524A-BCAA-CAB9DB73332B}"/>
              </a:ext>
            </a:extLst>
          </p:cNvPr>
          <p:cNvSpPr txBox="1"/>
          <p:nvPr/>
        </p:nvSpPr>
        <p:spPr>
          <a:xfrm>
            <a:off x="10772774" y="2155688"/>
            <a:ext cx="870751" cy="646331"/>
          </a:xfrm>
          <a:prstGeom prst="rect">
            <a:avLst/>
          </a:prstGeom>
          <a:noFill/>
        </p:spPr>
        <p:txBody>
          <a:bodyPr wrap="none" rtlCol="0">
            <a:spAutoFit/>
          </a:bodyPr>
          <a:lstStyle/>
          <a:p>
            <a:r>
              <a:rPr lang="en-US" dirty="0"/>
              <a:t>Family </a:t>
            </a:r>
          </a:p>
          <a:p>
            <a:r>
              <a:rPr lang="en-US" dirty="0"/>
              <a:t>sharing</a:t>
            </a:r>
          </a:p>
        </p:txBody>
      </p:sp>
    </p:spTree>
    <p:extLst>
      <p:ext uri="{BB962C8B-B14F-4D97-AF65-F5344CB8AC3E}">
        <p14:creationId xmlns:p14="http://schemas.microsoft.com/office/powerpoint/2010/main" val="3720463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CF57954-F70D-5644-BB98-8217AFBC4453}"/>
              </a:ext>
            </a:extLst>
          </p:cNvPr>
          <p:cNvSpPr txBox="1"/>
          <p:nvPr/>
        </p:nvSpPr>
        <p:spPr>
          <a:xfrm>
            <a:off x="4583087" y="405825"/>
            <a:ext cx="3025957" cy="584775"/>
          </a:xfrm>
          <a:prstGeom prst="rect">
            <a:avLst/>
          </a:prstGeom>
          <a:noFill/>
        </p:spPr>
        <p:txBody>
          <a:bodyPr wrap="none" rtlCol="0">
            <a:spAutoFit/>
          </a:bodyPr>
          <a:lstStyle/>
          <a:p>
            <a:pPr algn="ctr"/>
            <a:r>
              <a:rPr lang="en-US" sz="3200" b="1" dirty="0"/>
              <a:t>An example case</a:t>
            </a:r>
          </a:p>
        </p:txBody>
      </p:sp>
      <p:sp>
        <p:nvSpPr>
          <p:cNvPr id="2" name="Rectangle 1">
            <a:extLst>
              <a:ext uri="{FF2B5EF4-FFF2-40B4-BE49-F238E27FC236}">
                <a16:creationId xmlns:a16="http://schemas.microsoft.com/office/drawing/2014/main" id="{EDE7B44B-D9E8-6448-862F-1EAFFF18E11B}"/>
              </a:ext>
            </a:extLst>
          </p:cNvPr>
          <p:cNvSpPr/>
          <p:nvPr/>
        </p:nvSpPr>
        <p:spPr>
          <a:xfrm>
            <a:off x="5232400" y="3352800"/>
            <a:ext cx="1219200" cy="1219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Child’s phone</a:t>
            </a:r>
          </a:p>
          <a:p>
            <a:pPr algn="ctr"/>
            <a:r>
              <a:rPr lang="en-US" dirty="0"/>
              <a:t>(Android)</a:t>
            </a:r>
          </a:p>
        </p:txBody>
      </p:sp>
      <p:sp>
        <p:nvSpPr>
          <p:cNvPr id="8" name="Rectangle 7">
            <a:extLst>
              <a:ext uri="{FF2B5EF4-FFF2-40B4-BE49-F238E27FC236}">
                <a16:creationId xmlns:a16="http://schemas.microsoft.com/office/drawing/2014/main" id="{2D78F163-5DF5-714E-A2AB-F25A0BFB1D5B}"/>
              </a:ext>
            </a:extLst>
          </p:cNvPr>
          <p:cNvSpPr/>
          <p:nvPr/>
        </p:nvSpPr>
        <p:spPr>
          <a:xfrm>
            <a:off x="5232400" y="1524000"/>
            <a:ext cx="1219200" cy="1219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Client’s phone</a:t>
            </a:r>
          </a:p>
          <a:p>
            <a:pPr algn="ctr"/>
            <a:r>
              <a:rPr lang="en-US" dirty="0"/>
              <a:t>(Android)</a:t>
            </a:r>
          </a:p>
        </p:txBody>
      </p:sp>
      <p:sp>
        <p:nvSpPr>
          <p:cNvPr id="11" name="Oval 10">
            <a:extLst>
              <a:ext uri="{FF2B5EF4-FFF2-40B4-BE49-F238E27FC236}">
                <a16:creationId xmlns:a16="http://schemas.microsoft.com/office/drawing/2014/main" id="{E0DD0F0C-32E8-0641-A0A7-E6E634C7DCA5}"/>
              </a:ext>
            </a:extLst>
          </p:cNvPr>
          <p:cNvSpPr/>
          <p:nvPr/>
        </p:nvSpPr>
        <p:spPr>
          <a:xfrm>
            <a:off x="8178800" y="1371600"/>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Client’s Google</a:t>
            </a:r>
          </a:p>
          <a:p>
            <a:pPr algn="ctr"/>
            <a:r>
              <a:rPr lang="en-US" dirty="0"/>
              <a:t>account</a:t>
            </a:r>
          </a:p>
        </p:txBody>
      </p:sp>
      <p:sp>
        <p:nvSpPr>
          <p:cNvPr id="12" name="Oval 11">
            <a:extLst>
              <a:ext uri="{FF2B5EF4-FFF2-40B4-BE49-F238E27FC236}">
                <a16:creationId xmlns:a16="http://schemas.microsoft.com/office/drawing/2014/main" id="{3AC0CEF0-5A38-3F46-9528-B11BC8019C24}"/>
              </a:ext>
            </a:extLst>
          </p:cNvPr>
          <p:cNvSpPr/>
          <p:nvPr/>
        </p:nvSpPr>
        <p:spPr>
          <a:xfrm>
            <a:off x="8204200" y="28293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Client’s Facebook</a:t>
            </a:r>
          </a:p>
          <a:p>
            <a:pPr algn="ctr"/>
            <a:r>
              <a:rPr lang="en-US" dirty="0"/>
              <a:t>account</a:t>
            </a:r>
          </a:p>
        </p:txBody>
      </p:sp>
      <p:sp>
        <p:nvSpPr>
          <p:cNvPr id="13" name="Oval 12">
            <a:extLst>
              <a:ext uri="{FF2B5EF4-FFF2-40B4-BE49-F238E27FC236}">
                <a16:creationId xmlns:a16="http://schemas.microsoft.com/office/drawing/2014/main" id="{BA32C9C8-5C16-3D4B-9EB4-5C1FCA99C498}"/>
              </a:ext>
            </a:extLst>
          </p:cNvPr>
          <p:cNvSpPr/>
          <p:nvPr/>
        </p:nvSpPr>
        <p:spPr>
          <a:xfrm>
            <a:off x="8204200" y="42009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Child’s Google</a:t>
            </a:r>
          </a:p>
          <a:p>
            <a:pPr algn="ctr"/>
            <a:r>
              <a:rPr lang="en-US" dirty="0"/>
              <a:t>account</a:t>
            </a:r>
          </a:p>
        </p:txBody>
      </p:sp>
      <p:cxnSp>
        <p:nvCxnSpPr>
          <p:cNvPr id="15" name="Straight Arrow Connector 14">
            <a:extLst>
              <a:ext uri="{FF2B5EF4-FFF2-40B4-BE49-F238E27FC236}">
                <a16:creationId xmlns:a16="http://schemas.microsoft.com/office/drawing/2014/main" id="{1A59CF71-1199-744C-B30A-375058C29F1F}"/>
              </a:ext>
            </a:extLst>
          </p:cNvPr>
          <p:cNvCxnSpPr>
            <a:stCxn id="8" idx="3"/>
            <a:endCxn id="11" idx="2"/>
          </p:cNvCxnSpPr>
          <p:nvPr/>
        </p:nvCxnSpPr>
        <p:spPr>
          <a:xfrm flipV="1">
            <a:off x="6451600" y="1823816"/>
            <a:ext cx="1727200" cy="30978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448E0B63-2183-5B41-BAE1-9FC55EFA4177}"/>
              </a:ext>
            </a:extLst>
          </p:cNvPr>
          <p:cNvCxnSpPr>
            <a:cxnSpLocks/>
            <a:stCxn id="8" idx="3"/>
          </p:cNvCxnSpPr>
          <p:nvPr/>
        </p:nvCxnSpPr>
        <p:spPr>
          <a:xfrm>
            <a:off x="6451600" y="2133600"/>
            <a:ext cx="1930400" cy="83820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9" name="Straight Arrow Connector 18">
            <a:extLst>
              <a:ext uri="{FF2B5EF4-FFF2-40B4-BE49-F238E27FC236}">
                <a16:creationId xmlns:a16="http://schemas.microsoft.com/office/drawing/2014/main" id="{F46AF0EC-AAC1-104F-BD8F-E63C358C107D}"/>
              </a:ext>
            </a:extLst>
          </p:cNvPr>
          <p:cNvCxnSpPr>
            <a:cxnSpLocks/>
            <a:stCxn id="2" idx="3"/>
          </p:cNvCxnSpPr>
          <p:nvPr/>
        </p:nvCxnSpPr>
        <p:spPr>
          <a:xfrm>
            <a:off x="6451600" y="3962400"/>
            <a:ext cx="1930400" cy="457200"/>
          </a:xfrm>
          <a:prstGeom prst="straightConnector1">
            <a:avLst/>
          </a:prstGeom>
          <a:ln w="76200">
            <a:solidFill>
              <a:srgbClr val="FF0000"/>
            </a:solidFill>
            <a:tailEnd type="triangle"/>
          </a:ln>
        </p:spPr>
        <p:style>
          <a:lnRef idx="3">
            <a:schemeClr val="accent1"/>
          </a:lnRef>
          <a:fillRef idx="0">
            <a:schemeClr val="accent1"/>
          </a:fillRef>
          <a:effectRef idx="2">
            <a:schemeClr val="accent1"/>
          </a:effectRef>
          <a:fontRef idx="minor">
            <a:schemeClr val="tx1"/>
          </a:fontRef>
        </p:style>
      </p:cxnSp>
      <p:sp>
        <p:nvSpPr>
          <p:cNvPr id="26" name="Triangle 25">
            <a:extLst>
              <a:ext uri="{FF2B5EF4-FFF2-40B4-BE49-F238E27FC236}">
                <a16:creationId xmlns:a16="http://schemas.microsoft.com/office/drawing/2014/main" id="{DF9A9F00-95F7-1D4F-A527-77818D7C689F}"/>
              </a:ext>
            </a:extLst>
          </p:cNvPr>
          <p:cNvSpPr/>
          <p:nvPr/>
        </p:nvSpPr>
        <p:spPr>
          <a:xfrm>
            <a:off x="1178169" y="1066800"/>
            <a:ext cx="1600200" cy="8382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Client</a:t>
            </a:r>
          </a:p>
        </p:txBody>
      </p:sp>
      <p:sp>
        <p:nvSpPr>
          <p:cNvPr id="27" name="Triangle 26">
            <a:extLst>
              <a:ext uri="{FF2B5EF4-FFF2-40B4-BE49-F238E27FC236}">
                <a16:creationId xmlns:a16="http://schemas.microsoft.com/office/drawing/2014/main" id="{B1B8910C-6CAD-F64E-A00E-AA5DC5161CE1}"/>
              </a:ext>
            </a:extLst>
          </p:cNvPr>
          <p:cNvSpPr/>
          <p:nvPr/>
        </p:nvSpPr>
        <p:spPr>
          <a:xfrm>
            <a:off x="1252205" y="4977385"/>
            <a:ext cx="1787769" cy="8382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Abuser</a:t>
            </a:r>
          </a:p>
        </p:txBody>
      </p:sp>
      <p:sp>
        <p:nvSpPr>
          <p:cNvPr id="28" name="Triangle 27">
            <a:extLst>
              <a:ext uri="{FF2B5EF4-FFF2-40B4-BE49-F238E27FC236}">
                <a16:creationId xmlns:a16="http://schemas.microsoft.com/office/drawing/2014/main" id="{C364B0E8-DD9C-5148-9CE9-7D4779E6D98C}"/>
              </a:ext>
            </a:extLst>
          </p:cNvPr>
          <p:cNvSpPr/>
          <p:nvPr/>
        </p:nvSpPr>
        <p:spPr>
          <a:xfrm>
            <a:off x="1184031" y="3200400"/>
            <a:ext cx="1787769" cy="838200"/>
          </a:xfrm>
          <a:prstGeom prst="triangl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Child</a:t>
            </a:r>
          </a:p>
        </p:txBody>
      </p:sp>
      <p:cxnSp>
        <p:nvCxnSpPr>
          <p:cNvPr id="29" name="Straight Arrow Connector 28">
            <a:extLst>
              <a:ext uri="{FF2B5EF4-FFF2-40B4-BE49-F238E27FC236}">
                <a16:creationId xmlns:a16="http://schemas.microsoft.com/office/drawing/2014/main" id="{E79D6128-5F65-314D-8810-0A3D9FB7FBC8}"/>
              </a:ext>
            </a:extLst>
          </p:cNvPr>
          <p:cNvCxnSpPr>
            <a:cxnSpLocks/>
          </p:cNvCxnSpPr>
          <p:nvPr/>
        </p:nvCxnSpPr>
        <p:spPr>
          <a:xfrm>
            <a:off x="2732865" y="3668689"/>
            <a:ext cx="2499535" cy="29371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1" name="TextBox 30">
            <a:extLst>
              <a:ext uri="{FF2B5EF4-FFF2-40B4-BE49-F238E27FC236}">
                <a16:creationId xmlns:a16="http://schemas.microsoft.com/office/drawing/2014/main" id="{9CD31939-E0D5-464F-8D67-3BD278FEA3CF}"/>
              </a:ext>
            </a:extLst>
          </p:cNvPr>
          <p:cNvSpPr txBox="1"/>
          <p:nvPr/>
        </p:nvSpPr>
        <p:spPr>
          <a:xfrm rot="177755">
            <a:off x="3580410" y="3425372"/>
            <a:ext cx="601447" cy="369332"/>
          </a:xfrm>
          <a:prstGeom prst="rect">
            <a:avLst/>
          </a:prstGeom>
          <a:noFill/>
        </p:spPr>
        <p:txBody>
          <a:bodyPr wrap="none" rtlCol="0">
            <a:spAutoFit/>
          </a:bodyPr>
          <a:lstStyle/>
          <a:p>
            <a:r>
              <a:rPr lang="en-US" dirty="0"/>
              <a:t>uses</a:t>
            </a:r>
          </a:p>
        </p:txBody>
      </p:sp>
      <p:cxnSp>
        <p:nvCxnSpPr>
          <p:cNvPr id="32" name="Straight Arrow Connector 31">
            <a:extLst>
              <a:ext uri="{FF2B5EF4-FFF2-40B4-BE49-F238E27FC236}">
                <a16:creationId xmlns:a16="http://schemas.microsoft.com/office/drawing/2014/main" id="{BFC2F993-F626-7D45-90CD-1E368089D04B}"/>
              </a:ext>
            </a:extLst>
          </p:cNvPr>
          <p:cNvCxnSpPr>
            <a:cxnSpLocks/>
          </p:cNvCxnSpPr>
          <p:nvPr/>
        </p:nvCxnSpPr>
        <p:spPr>
          <a:xfrm>
            <a:off x="2379785" y="1491763"/>
            <a:ext cx="2852615" cy="84728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4" name="TextBox 33">
            <a:extLst>
              <a:ext uri="{FF2B5EF4-FFF2-40B4-BE49-F238E27FC236}">
                <a16:creationId xmlns:a16="http://schemas.microsoft.com/office/drawing/2014/main" id="{66CE6334-E9DD-5744-A461-8A1AC612AC02}"/>
              </a:ext>
            </a:extLst>
          </p:cNvPr>
          <p:cNvSpPr txBox="1"/>
          <p:nvPr/>
        </p:nvSpPr>
        <p:spPr>
          <a:xfrm rot="807144">
            <a:off x="3192321" y="1490829"/>
            <a:ext cx="1156792" cy="369332"/>
          </a:xfrm>
          <a:prstGeom prst="rect">
            <a:avLst/>
          </a:prstGeom>
          <a:noFill/>
        </p:spPr>
        <p:txBody>
          <a:bodyPr wrap="none" rtlCol="0">
            <a:spAutoFit/>
          </a:bodyPr>
          <a:lstStyle/>
          <a:p>
            <a:r>
              <a:rPr lang="en-US" dirty="0" err="1"/>
              <a:t>owns,uses</a:t>
            </a:r>
            <a:endParaRPr lang="en-US" dirty="0"/>
          </a:p>
        </p:txBody>
      </p:sp>
      <p:cxnSp>
        <p:nvCxnSpPr>
          <p:cNvPr id="35" name="Straight Arrow Connector 34">
            <a:extLst>
              <a:ext uri="{FF2B5EF4-FFF2-40B4-BE49-F238E27FC236}">
                <a16:creationId xmlns:a16="http://schemas.microsoft.com/office/drawing/2014/main" id="{5A1207FE-50A7-FE4E-94BD-A67C1DD98168}"/>
              </a:ext>
            </a:extLst>
          </p:cNvPr>
          <p:cNvCxnSpPr>
            <a:cxnSpLocks/>
          </p:cNvCxnSpPr>
          <p:nvPr/>
        </p:nvCxnSpPr>
        <p:spPr>
          <a:xfrm flipV="1">
            <a:off x="2707512" y="4274512"/>
            <a:ext cx="2504217" cy="1067883"/>
          </a:xfrm>
          <a:prstGeom prst="straightConnector1">
            <a:avLst/>
          </a:prstGeom>
          <a:ln w="76200">
            <a:solidFill>
              <a:srgbClr val="FF0000"/>
            </a:solidFill>
            <a:tailEnd type="triangle"/>
          </a:ln>
        </p:spPr>
        <p:style>
          <a:lnRef idx="3">
            <a:schemeClr val="accent1"/>
          </a:lnRef>
          <a:fillRef idx="0">
            <a:schemeClr val="accent1"/>
          </a:fillRef>
          <a:effectRef idx="2">
            <a:schemeClr val="accent1"/>
          </a:effectRef>
          <a:fontRef idx="minor">
            <a:schemeClr val="tx1"/>
          </a:fontRef>
        </p:style>
      </p:cxnSp>
      <p:sp>
        <p:nvSpPr>
          <p:cNvPr id="36" name="TextBox 35">
            <a:extLst>
              <a:ext uri="{FF2B5EF4-FFF2-40B4-BE49-F238E27FC236}">
                <a16:creationId xmlns:a16="http://schemas.microsoft.com/office/drawing/2014/main" id="{44977692-540B-0147-B4CE-7063E40C399F}"/>
              </a:ext>
            </a:extLst>
          </p:cNvPr>
          <p:cNvSpPr txBox="1"/>
          <p:nvPr/>
        </p:nvSpPr>
        <p:spPr>
          <a:xfrm rot="20212292">
            <a:off x="3052506" y="4437558"/>
            <a:ext cx="1603324" cy="369332"/>
          </a:xfrm>
          <a:prstGeom prst="rect">
            <a:avLst/>
          </a:prstGeom>
          <a:noFill/>
        </p:spPr>
        <p:txBody>
          <a:bodyPr wrap="none" rtlCol="0">
            <a:spAutoFit/>
          </a:bodyPr>
          <a:lstStyle/>
          <a:p>
            <a:r>
              <a:rPr lang="en-US" dirty="0"/>
              <a:t>periodic access</a:t>
            </a:r>
          </a:p>
        </p:txBody>
      </p:sp>
      <p:cxnSp>
        <p:nvCxnSpPr>
          <p:cNvPr id="38" name="Straight Arrow Connector 37">
            <a:extLst>
              <a:ext uri="{FF2B5EF4-FFF2-40B4-BE49-F238E27FC236}">
                <a16:creationId xmlns:a16="http://schemas.microsoft.com/office/drawing/2014/main" id="{A348FFC2-070D-8E4D-9C7A-C978F3787EF4}"/>
              </a:ext>
            </a:extLst>
          </p:cNvPr>
          <p:cNvCxnSpPr>
            <a:cxnSpLocks/>
          </p:cNvCxnSpPr>
          <p:nvPr/>
        </p:nvCxnSpPr>
        <p:spPr>
          <a:xfrm>
            <a:off x="2431196" y="1970669"/>
            <a:ext cx="2780533" cy="167707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9" name="TextBox 38">
            <a:extLst>
              <a:ext uri="{FF2B5EF4-FFF2-40B4-BE49-F238E27FC236}">
                <a16:creationId xmlns:a16="http://schemas.microsoft.com/office/drawing/2014/main" id="{93B6664F-A790-C549-91C6-3CE13B83421F}"/>
              </a:ext>
            </a:extLst>
          </p:cNvPr>
          <p:cNvSpPr txBox="1"/>
          <p:nvPr/>
        </p:nvSpPr>
        <p:spPr>
          <a:xfrm rot="1499138">
            <a:off x="3480976" y="2299569"/>
            <a:ext cx="682303" cy="369332"/>
          </a:xfrm>
          <a:prstGeom prst="rect">
            <a:avLst/>
          </a:prstGeom>
          <a:noFill/>
        </p:spPr>
        <p:txBody>
          <a:bodyPr wrap="square" rtlCol="0">
            <a:spAutoFit/>
          </a:bodyPr>
          <a:lstStyle/>
          <a:p>
            <a:r>
              <a:rPr lang="en-US" dirty="0"/>
              <a:t>owns</a:t>
            </a:r>
          </a:p>
        </p:txBody>
      </p:sp>
      <p:sp>
        <p:nvSpPr>
          <p:cNvPr id="43" name="TextBox 42">
            <a:extLst>
              <a:ext uri="{FF2B5EF4-FFF2-40B4-BE49-F238E27FC236}">
                <a16:creationId xmlns:a16="http://schemas.microsoft.com/office/drawing/2014/main" id="{3ECF2976-2F93-5F44-8279-E53079F62345}"/>
              </a:ext>
            </a:extLst>
          </p:cNvPr>
          <p:cNvSpPr txBox="1"/>
          <p:nvPr/>
        </p:nvSpPr>
        <p:spPr>
          <a:xfrm rot="20966601">
            <a:off x="6883224" y="1516657"/>
            <a:ext cx="785793" cy="369332"/>
          </a:xfrm>
          <a:prstGeom prst="rect">
            <a:avLst/>
          </a:prstGeom>
          <a:noFill/>
        </p:spPr>
        <p:txBody>
          <a:bodyPr wrap="none" rtlCol="0">
            <a:spAutoFit/>
          </a:bodyPr>
          <a:lstStyle/>
          <a:p>
            <a:r>
              <a:rPr lang="en-US" dirty="0"/>
              <a:t>access</a:t>
            </a:r>
          </a:p>
        </p:txBody>
      </p:sp>
      <p:sp>
        <p:nvSpPr>
          <p:cNvPr id="44" name="TextBox 43">
            <a:extLst>
              <a:ext uri="{FF2B5EF4-FFF2-40B4-BE49-F238E27FC236}">
                <a16:creationId xmlns:a16="http://schemas.microsoft.com/office/drawing/2014/main" id="{30CDEB8E-65D2-CF42-BAEA-507AD26BDE4A}"/>
              </a:ext>
            </a:extLst>
          </p:cNvPr>
          <p:cNvSpPr txBox="1"/>
          <p:nvPr/>
        </p:nvSpPr>
        <p:spPr>
          <a:xfrm rot="1456634">
            <a:off x="7174026" y="2202610"/>
            <a:ext cx="785793" cy="369332"/>
          </a:xfrm>
          <a:prstGeom prst="rect">
            <a:avLst/>
          </a:prstGeom>
          <a:noFill/>
        </p:spPr>
        <p:txBody>
          <a:bodyPr wrap="none" rtlCol="0">
            <a:spAutoFit/>
          </a:bodyPr>
          <a:lstStyle/>
          <a:p>
            <a:r>
              <a:rPr lang="en-US" dirty="0"/>
              <a:t>access</a:t>
            </a:r>
          </a:p>
        </p:txBody>
      </p:sp>
      <p:sp>
        <p:nvSpPr>
          <p:cNvPr id="45" name="TextBox 44">
            <a:extLst>
              <a:ext uri="{FF2B5EF4-FFF2-40B4-BE49-F238E27FC236}">
                <a16:creationId xmlns:a16="http://schemas.microsoft.com/office/drawing/2014/main" id="{EEE3005E-D9F4-C248-A7BC-4B81E22FE087}"/>
              </a:ext>
            </a:extLst>
          </p:cNvPr>
          <p:cNvSpPr txBox="1"/>
          <p:nvPr/>
        </p:nvSpPr>
        <p:spPr>
          <a:xfrm rot="1054553">
            <a:off x="6965430" y="3738912"/>
            <a:ext cx="785793" cy="369332"/>
          </a:xfrm>
          <a:prstGeom prst="rect">
            <a:avLst/>
          </a:prstGeom>
          <a:noFill/>
        </p:spPr>
        <p:txBody>
          <a:bodyPr wrap="none" rtlCol="0">
            <a:spAutoFit/>
          </a:bodyPr>
          <a:lstStyle/>
          <a:p>
            <a:r>
              <a:rPr lang="en-US" dirty="0"/>
              <a:t>access</a:t>
            </a:r>
          </a:p>
        </p:txBody>
      </p:sp>
      <p:sp>
        <p:nvSpPr>
          <p:cNvPr id="46" name="Oval 45">
            <a:extLst>
              <a:ext uri="{FF2B5EF4-FFF2-40B4-BE49-F238E27FC236}">
                <a16:creationId xmlns:a16="http://schemas.microsoft.com/office/drawing/2014/main" id="{AD37FC8B-2FBA-D24D-9791-4DF40459FB9F}"/>
              </a:ext>
            </a:extLst>
          </p:cNvPr>
          <p:cNvSpPr/>
          <p:nvPr/>
        </p:nvSpPr>
        <p:spPr>
          <a:xfrm>
            <a:off x="8153400" y="5257800"/>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47" name="Oval 46">
            <a:extLst>
              <a:ext uri="{FF2B5EF4-FFF2-40B4-BE49-F238E27FC236}">
                <a16:creationId xmlns:a16="http://schemas.microsoft.com/office/drawing/2014/main" id="{ABC3317A-A8C3-8948-8422-FDF0843B0813}"/>
              </a:ext>
            </a:extLst>
          </p:cNvPr>
          <p:cNvSpPr/>
          <p:nvPr/>
        </p:nvSpPr>
        <p:spPr>
          <a:xfrm>
            <a:off x="8305800" y="54201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48" name="Oval 47">
            <a:extLst>
              <a:ext uri="{FF2B5EF4-FFF2-40B4-BE49-F238E27FC236}">
                <a16:creationId xmlns:a16="http://schemas.microsoft.com/office/drawing/2014/main" id="{732EC465-978C-E34B-8D55-88F88EEB1800}"/>
              </a:ext>
            </a:extLst>
          </p:cNvPr>
          <p:cNvSpPr/>
          <p:nvPr/>
        </p:nvSpPr>
        <p:spPr>
          <a:xfrm>
            <a:off x="8458200" y="55725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49" name="Oval 48">
            <a:extLst>
              <a:ext uri="{FF2B5EF4-FFF2-40B4-BE49-F238E27FC236}">
                <a16:creationId xmlns:a16="http://schemas.microsoft.com/office/drawing/2014/main" id="{381FBE2E-5745-8A4C-A386-C5D2A00FCC0C}"/>
              </a:ext>
            </a:extLst>
          </p:cNvPr>
          <p:cNvSpPr/>
          <p:nvPr/>
        </p:nvSpPr>
        <p:spPr>
          <a:xfrm>
            <a:off x="8610600" y="5724969"/>
            <a:ext cx="2844800" cy="904431"/>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Abuser Facebook</a:t>
            </a:r>
          </a:p>
          <a:p>
            <a:pPr algn="ctr"/>
            <a:r>
              <a:rPr lang="en-US" dirty="0"/>
              <a:t>accounts</a:t>
            </a:r>
          </a:p>
        </p:txBody>
      </p:sp>
      <p:sp>
        <p:nvSpPr>
          <p:cNvPr id="50" name="Slide Number Placeholder 3">
            <a:extLst>
              <a:ext uri="{FF2B5EF4-FFF2-40B4-BE49-F238E27FC236}">
                <a16:creationId xmlns:a16="http://schemas.microsoft.com/office/drawing/2014/main" id="{D4C6D959-1B7D-8A46-9312-E0EAEA52114D}"/>
              </a:ext>
            </a:extLst>
          </p:cNvPr>
          <p:cNvSpPr>
            <a:spLocks noGrp="1"/>
          </p:cNvSpPr>
          <p:nvPr>
            <p:ph type="sldNum" sz="quarter" idx="12"/>
          </p:nvPr>
        </p:nvSpPr>
        <p:spPr>
          <a:xfrm>
            <a:off x="8737600" y="6356351"/>
            <a:ext cx="2844800" cy="365125"/>
          </a:xfrm>
        </p:spPr>
        <p:txBody>
          <a:bodyPr/>
          <a:lstStyle/>
          <a:p>
            <a:fld id="{F5E9EF7A-4969-444B-8EEB-032768E8F059}" type="slidenum">
              <a:rPr lang="en-US" smtClean="0"/>
              <a:t>16</a:t>
            </a:fld>
            <a:endParaRPr lang="en-US"/>
          </a:p>
        </p:txBody>
      </p:sp>
      <p:cxnSp>
        <p:nvCxnSpPr>
          <p:cNvPr id="51" name="Straight Arrow Connector 50">
            <a:extLst>
              <a:ext uri="{FF2B5EF4-FFF2-40B4-BE49-F238E27FC236}">
                <a16:creationId xmlns:a16="http://schemas.microsoft.com/office/drawing/2014/main" id="{FF3371AB-DF3E-5846-B220-8A1CA6553B83}"/>
              </a:ext>
            </a:extLst>
          </p:cNvPr>
          <p:cNvCxnSpPr>
            <a:cxnSpLocks/>
          </p:cNvCxnSpPr>
          <p:nvPr/>
        </p:nvCxnSpPr>
        <p:spPr>
          <a:xfrm>
            <a:off x="2859912" y="5494796"/>
            <a:ext cx="5141088" cy="32078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53" name="TextBox 52">
            <a:extLst>
              <a:ext uri="{FF2B5EF4-FFF2-40B4-BE49-F238E27FC236}">
                <a16:creationId xmlns:a16="http://schemas.microsoft.com/office/drawing/2014/main" id="{E2FEA093-A1C1-944B-88CC-CE2CE19A82A5}"/>
              </a:ext>
            </a:extLst>
          </p:cNvPr>
          <p:cNvSpPr txBox="1"/>
          <p:nvPr/>
        </p:nvSpPr>
        <p:spPr>
          <a:xfrm rot="182149">
            <a:off x="4428532" y="5248656"/>
            <a:ext cx="1209690" cy="369332"/>
          </a:xfrm>
          <a:prstGeom prst="rect">
            <a:avLst/>
          </a:prstGeom>
          <a:noFill/>
        </p:spPr>
        <p:txBody>
          <a:bodyPr wrap="none" rtlCol="0">
            <a:spAutoFit/>
          </a:bodyPr>
          <a:lstStyle/>
          <a:p>
            <a:r>
              <a:rPr lang="en-US" dirty="0"/>
              <a:t>owns, uses</a:t>
            </a:r>
          </a:p>
        </p:txBody>
      </p:sp>
      <p:cxnSp>
        <p:nvCxnSpPr>
          <p:cNvPr id="59" name="Curved Connector 58">
            <a:extLst>
              <a:ext uri="{FF2B5EF4-FFF2-40B4-BE49-F238E27FC236}">
                <a16:creationId xmlns:a16="http://schemas.microsoft.com/office/drawing/2014/main" id="{440B46B3-F67A-C34F-8AFC-EEF099F869EF}"/>
              </a:ext>
            </a:extLst>
          </p:cNvPr>
          <p:cNvCxnSpPr>
            <a:stCxn id="49" idx="6"/>
            <a:endCxn id="12" idx="6"/>
          </p:cNvCxnSpPr>
          <p:nvPr/>
        </p:nvCxnSpPr>
        <p:spPr>
          <a:xfrm flipH="1" flipV="1">
            <a:off x="11049000" y="3281585"/>
            <a:ext cx="406400" cy="2895600"/>
          </a:xfrm>
          <a:prstGeom prst="curvedConnector3">
            <a:avLst>
              <a:gd name="adj1" fmla="val -56250"/>
            </a:avLst>
          </a:prstGeom>
          <a:ln>
            <a:tailEnd type="triangle"/>
          </a:ln>
        </p:spPr>
        <p:style>
          <a:lnRef idx="3">
            <a:schemeClr val="accent2"/>
          </a:lnRef>
          <a:fillRef idx="0">
            <a:schemeClr val="accent2"/>
          </a:fillRef>
          <a:effectRef idx="2">
            <a:schemeClr val="accent2"/>
          </a:effectRef>
          <a:fontRef idx="minor">
            <a:schemeClr val="tx1"/>
          </a:fontRef>
        </p:style>
      </p:cxnSp>
      <p:sp>
        <p:nvSpPr>
          <p:cNvPr id="60" name="TextBox 59">
            <a:extLst>
              <a:ext uri="{FF2B5EF4-FFF2-40B4-BE49-F238E27FC236}">
                <a16:creationId xmlns:a16="http://schemas.microsoft.com/office/drawing/2014/main" id="{139C1940-5C79-5F4D-8488-3DA9002A2E25}"/>
              </a:ext>
            </a:extLst>
          </p:cNvPr>
          <p:cNvSpPr txBox="1"/>
          <p:nvPr/>
        </p:nvSpPr>
        <p:spPr>
          <a:xfrm>
            <a:off x="10860875" y="5084691"/>
            <a:ext cx="782650" cy="369332"/>
          </a:xfrm>
          <a:prstGeom prst="rect">
            <a:avLst/>
          </a:prstGeom>
          <a:noFill/>
        </p:spPr>
        <p:txBody>
          <a:bodyPr wrap="none" rtlCol="0">
            <a:spAutoFit/>
          </a:bodyPr>
          <a:lstStyle/>
          <a:p>
            <a:r>
              <a:rPr lang="en-US" dirty="0"/>
              <a:t>harass</a:t>
            </a:r>
          </a:p>
        </p:txBody>
      </p:sp>
      <p:cxnSp>
        <p:nvCxnSpPr>
          <p:cNvPr id="62" name="Curved Connector 61">
            <a:extLst>
              <a:ext uri="{FF2B5EF4-FFF2-40B4-BE49-F238E27FC236}">
                <a16:creationId xmlns:a16="http://schemas.microsoft.com/office/drawing/2014/main" id="{2375D888-99F8-6D44-AD56-554A5F038024}"/>
              </a:ext>
            </a:extLst>
          </p:cNvPr>
          <p:cNvCxnSpPr>
            <a:stCxn id="11" idx="6"/>
            <a:endCxn id="13" idx="6"/>
          </p:cNvCxnSpPr>
          <p:nvPr/>
        </p:nvCxnSpPr>
        <p:spPr>
          <a:xfrm>
            <a:off x="11023600" y="1823816"/>
            <a:ext cx="25400" cy="2829369"/>
          </a:xfrm>
          <a:prstGeom prst="curvedConnector3">
            <a:avLst>
              <a:gd name="adj1" fmla="val 2872000"/>
            </a:avLst>
          </a:prstGeom>
          <a:ln w="76200">
            <a:solidFill>
              <a:srgbClr val="FF0000"/>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4" name="TextBox 63">
            <a:extLst>
              <a:ext uri="{FF2B5EF4-FFF2-40B4-BE49-F238E27FC236}">
                <a16:creationId xmlns:a16="http://schemas.microsoft.com/office/drawing/2014/main" id="{41EFE633-B34B-524A-BCAA-CAB9DB73332B}"/>
              </a:ext>
            </a:extLst>
          </p:cNvPr>
          <p:cNvSpPr txBox="1"/>
          <p:nvPr/>
        </p:nvSpPr>
        <p:spPr>
          <a:xfrm>
            <a:off x="10772774" y="2155688"/>
            <a:ext cx="870751" cy="646331"/>
          </a:xfrm>
          <a:prstGeom prst="rect">
            <a:avLst/>
          </a:prstGeom>
          <a:noFill/>
        </p:spPr>
        <p:txBody>
          <a:bodyPr wrap="none" rtlCol="0">
            <a:spAutoFit/>
          </a:bodyPr>
          <a:lstStyle/>
          <a:p>
            <a:r>
              <a:rPr lang="en-US" dirty="0"/>
              <a:t>Family </a:t>
            </a:r>
          </a:p>
          <a:p>
            <a:r>
              <a:rPr lang="en-US" dirty="0"/>
              <a:t>sharing</a:t>
            </a:r>
          </a:p>
        </p:txBody>
      </p:sp>
    </p:spTree>
    <p:extLst>
      <p:ext uri="{BB962C8B-B14F-4D97-AF65-F5344CB8AC3E}">
        <p14:creationId xmlns:p14="http://schemas.microsoft.com/office/powerpoint/2010/main" val="18770904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17</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4032679" y="405825"/>
            <a:ext cx="4126772" cy="584775"/>
          </a:xfrm>
          <a:prstGeom prst="rect">
            <a:avLst/>
          </a:prstGeom>
          <a:noFill/>
        </p:spPr>
        <p:txBody>
          <a:bodyPr wrap="none" rtlCol="0">
            <a:spAutoFit/>
          </a:bodyPr>
          <a:lstStyle/>
          <a:p>
            <a:pPr algn="ctr"/>
            <a:r>
              <a:rPr lang="en-US" sz="3200" b="1" dirty="0"/>
              <a:t>Wrap-up and follow-up</a:t>
            </a:r>
          </a:p>
        </p:txBody>
      </p:sp>
      <p:sp>
        <p:nvSpPr>
          <p:cNvPr id="8" name="TextBox 7">
            <a:extLst>
              <a:ext uri="{FF2B5EF4-FFF2-40B4-BE49-F238E27FC236}">
                <a16:creationId xmlns:a16="http://schemas.microsoft.com/office/drawing/2014/main" id="{6A84B21F-8B22-924E-82EB-BA4B436A2F90}"/>
              </a:ext>
            </a:extLst>
          </p:cNvPr>
          <p:cNvSpPr txBox="1"/>
          <p:nvPr/>
        </p:nvSpPr>
        <p:spPr>
          <a:xfrm>
            <a:off x="808892" y="1143000"/>
            <a:ext cx="9020908" cy="5447645"/>
          </a:xfrm>
          <a:prstGeom prst="rect">
            <a:avLst/>
          </a:prstGeom>
          <a:noFill/>
        </p:spPr>
        <p:txBody>
          <a:bodyPr wrap="square" rtlCol="0">
            <a:spAutoFit/>
          </a:bodyPr>
          <a:lstStyle/>
          <a:p>
            <a:r>
              <a:rPr lang="en-US" sz="2800" b="1" dirty="0"/>
              <a:t>Provide information on possible remediations in wrap-up</a:t>
            </a:r>
          </a:p>
          <a:p>
            <a:pPr marL="457200" indent="-457200">
              <a:buFont typeface="Arial" panose="020B0604020202020204" pitchFamily="34" charset="0"/>
              <a:buChar char="•"/>
            </a:pPr>
            <a:r>
              <a:rPr lang="en-US" sz="2800" dirty="0"/>
              <a:t>Should not be prescriptive</a:t>
            </a:r>
          </a:p>
          <a:p>
            <a:pPr marL="457200" indent="-457200">
              <a:buFont typeface="Arial" panose="020B0604020202020204" pitchFamily="34" charset="0"/>
              <a:buChar char="•"/>
            </a:pPr>
            <a:r>
              <a:rPr lang="en-US" sz="2800" dirty="0"/>
              <a:t>Any remediations </a:t>
            </a:r>
            <a:r>
              <a:rPr lang="en-US" sz="2800" i="1" dirty="0"/>
              <a:t>must be safety planned</a:t>
            </a:r>
          </a:p>
          <a:p>
            <a:pPr marL="914400" lvl="1" indent="-457200">
              <a:buFont typeface="Wingdings" pitchFamily="2" charset="2"/>
              <a:buChar char="Ø"/>
            </a:pPr>
            <a:r>
              <a:rPr lang="en-US" sz="2400" dirty="0"/>
              <a:t>Example:   Turning off family sharing will be noticed by abuser next visit with child</a:t>
            </a:r>
          </a:p>
          <a:p>
            <a:pPr marL="914400" lvl="1" indent="-457200">
              <a:buFont typeface="Wingdings" pitchFamily="2" charset="2"/>
              <a:buChar char="Ø"/>
            </a:pPr>
            <a:r>
              <a:rPr lang="en-US" sz="2400" dirty="0"/>
              <a:t>Example:   Discuss privacy settings on Facebook, and blocking mechanisms</a:t>
            </a:r>
          </a:p>
          <a:p>
            <a:pPr marL="457200" indent="-457200">
              <a:buFont typeface="Arial" panose="020B0604020202020204" pitchFamily="34" charset="0"/>
              <a:buChar char="•"/>
            </a:pPr>
            <a:r>
              <a:rPr lang="en-US" sz="2800" dirty="0"/>
              <a:t>Handoff to case manager by explaining remediation and relevant information for safety planning</a:t>
            </a:r>
          </a:p>
          <a:p>
            <a:pPr marL="457200" indent="-457200">
              <a:buFont typeface="Arial" panose="020B0604020202020204" pitchFamily="34" charset="0"/>
              <a:buChar char="•"/>
            </a:pPr>
            <a:r>
              <a:rPr lang="en-US" sz="2800" dirty="0"/>
              <a:t>Try to leave client feeling empowered</a:t>
            </a:r>
          </a:p>
          <a:p>
            <a:r>
              <a:rPr lang="en-US" sz="2800" b="1" dirty="0"/>
              <a:t>Follow-up</a:t>
            </a:r>
          </a:p>
          <a:p>
            <a:pPr marL="457200" indent="-457200">
              <a:buFont typeface="Arial" panose="020B0604020202020204" pitchFamily="34" charset="0"/>
              <a:buChar char="•"/>
            </a:pPr>
            <a:r>
              <a:rPr lang="en-US" sz="2800" dirty="0"/>
              <a:t>Some issues may not have obvious solutions, can promise to do some research into it and get back to client</a:t>
            </a:r>
          </a:p>
        </p:txBody>
      </p:sp>
    </p:spTree>
    <p:extLst>
      <p:ext uri="{BB962C8B-B14F-4D97-AF65-F5344CB8AC3E}">
        <p14:creationId xmlns:p14="http://schemas.microsoft.com/office/powerpoint/2010/main" val="6112096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18</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3272996" y="405825"/>
            <a:ext cx="5646097" cy="584775"/>
          </a:xfrm>
          <a:prstGeom prst="rect">
            <a:avLst/>
          </a:prstGeom>
          <a:noFill/>
        </p:spPr>
        <p:txBody>
          <a:bodyPr wrap="none" rtlCol="0">
            <a:spAutoFit/>
          </a:bodyPr>
          <a:lstStyle/>
          <a:p>
            <a:pPr algn="ctr"/>
            <a:r>
              <a:rPr lang="en-US" sz="3200" b="1" dirty="0"/>
              <a:t>Proposed consultation structure</a:t>
            </a:r>
          </a:p>
        </p:txBody>
      </p:sp>
      <p:pic>
        <p:nvPicPr>
          <p:cNvPr id="7" name="Picture 6">
            <a:extLst>
              <a:ext uri="{FF2B5EF4-FFF2-40B4-BE49-F238E27FC236}">
                <a16:creationId xmlns:a16="http://schemas.microsoft.com/office/drawing/2014/main" id="{3871FF04-503B-3A45-AE5D-D16598D49A30}"/>
              </a:ext>
            </a:extLst>
          </p:cNvPr>
          <p:cNvPicPr>
            <a:picLocks noChangeAspect="1"/>
          </p:cNvPicPr>
          <p:nvPr/>
        </p:nvPicPr>
        <p:blipFill>
          <a:blip r:embed="rId2"/>
          <a:stretch>
            <a:fillRect/>
          </a:stretch>
        </p:blipFill>
        <p:spPr>
          <a:xfrm>
            <a:off x="9393750" y="698212"/>
            <a:ext cx="1989358" cy="1524000"/>
          </a:xfrm>
          <a:prstGeom prst="rect">
            <a:avLst/>
          </a:prstGeom>
        </p:spPr>
      </p:pic>
      <p:sp>
        <p:nvSpPr>
          <p:cNvPr id="6" name="TextBox 5">
            <a:extLst>
              <a:ext uri="{FF2B5EF4-FFF2-40B4-BE49-F238E27FC236}">
                <a16:creationId xmlns:a16="http://schemas.microsoft.com/office/drawing/2014/main" id="{E58C0A9B-3A58-FE41-89B1-F348DD8480B6}"/>
              </a:ext>
            </a:extLst>
          </p:cNvPr>
          <p:cNvSpPr txBox="1"/>
          <p:nvPr/>
        </p:nvSpPr>
        <p:spPr>
          <a:xfrm>
            <a:off x="808892" y="1894344"/>
            <a:ext cx="7346050" cy="3046988"/>
          </a:xfrm>
          <a:prstGeom prst="rect">
            <a:avLst/>
          </a:prstGeom>
          <a:noFill/>
        </p:spPr>
        <p:txBody>
          <a:bodyPr wrap="none" rtlCol="0">
            <a:spAutoFit/>
          </a:bodyPr>
          <a:lstStyle/>
          <a:p>
            <a:pPr marL="342900" indent="-342900">
              <a:buAutoNum type="arabicPeriod"/>
            </a:pPr>
            <a:r>
              <a:rPr lang="en-US" sz="3200" dirty="0"/>
              <a:t> Pre-consultation with referring advocate</a:t>
            </a:r>
          </a:p>
          <a:p>
            <a:pPr marL="342900" indent="-342900">
              <a:buAutoNum type="arabicPeriod"/>
            </a:pPr>
            <a:r>
              <a:rPr lang="en-US" sz="3200" dirty="0"/>
              <a:t> Introductory safety procedures</a:t>
            </a:r>
          </a:p>
          <a:p>
            <a:pPr marL="342900" indent="-342900">
              <a:buAutoNum type="arabicPeriod"/>
            </a:pPr>
            <a:r>
              <a:rPr lang="en-US" sz="3200" dirty="0"/>
              <a:t> Discussion</a:t>
            </a:r>
          </a:p>
          <a:p>
            <a:pPr marL="342900" indent="-342900">
              <a:buAutoNum type="arabicPeriod"/>
            </a:pPr>
            <a:r>
              <a:rPr lang="en-US" sz="3200" dirty="0"/>
              <a:t> Investigation</a:t>
            </a:r>
          </a:p>
          <a:p>
            <a:pPr marL="342900" indent="-342900">
              <a:buAutoNum type="arabicPeriod"/>
            </a:pPr>
            <a:r>
              <a:rPr lang="en-US" sz="3200" dirty="0"/>
              <a:t> Wrap-up</a:t>
            </a:r>
          </a:p>
          <a:p>
            <a:pPr marL="342900" indent="-342900">
              <a:buAutoNum type="arabicPeriod"/>
            </a:pPr>
            <a:r>
              <a:rPr lang="en-US" sz="3200" dirty="0"/>
              <a:t> Follow-up</a:t>
            </a:r>
          </a:p>
        </p:txBody>
      </p:sp>
      <p:sp>
        <p:nvSpPr>
          <p:cNvPr id="2" name="Rounded Rectangle 1">
            <a:extLst>
              <a:ext uri="{FF2B5EF4-FFF2-40B4-BE49-F238E27FC236}">
                <a16:creationId xmlns:a16="http://schemas.microsoft.com/office/drawing/2014/main" id="{BB88009A-B298-B94E-9940-D5589268DA8D}"/>
              </a:ext>
            </a:extLst>
          </p:cNvPr>
          <p:cNvSpPr/>
          <p:nvPr/>
        </p:nvSpPr>
        <p:spPr>
          <a:xfrm>
            <a:off x="5334000" y="3886200"/>
            <a:ext cx="5715000" cy="1600200"/>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2400" dirty="0"/>
              <a:t>We are currently field-testing this type of consultation structure in our research</a:t>
            </a:r>
          </a:p>
        </p:txBody>
      </p:sp>
    </p:spTree>
    <p:extLst>
      <p:ext uri="{BB962C8B-B14F-4D97-AF65-F5344CB8AC3E}">
        <p14:creationId xmlns:p14="http://schemas.microsoft.com/office/powerpoint/2010/main" val="36768096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5E9EF7A-4969-444B-8EEB-032768E8F059}" type="slidenum">
              <a:rPr lang="en-US" smtClean="0"/>
              <a:t>19</a:t>
            </a:fld>
            <a:endParaRPr lang="en-US"/>
          </a:p>
        </p:txBody>
      </p:sp>
      <p:sp>
        <p:nvSpPr>
          <p:cNvPr id="6" name="TextBox 5"/>
          <p:cNvSpPr txBox="1"/>
          <p:nvPr/>
        </p:nvSpPr>
        <p:spPr>
          <a:xfrm>
            <a:off x="838200" y="228600"/>
            <a:ext cx="4581895" cy="584775"/>
          </a:xfrm>
          <a:prstGeom prst="rect">
            <a:avLst/>
          </a:prstGeom>
          <a:noFill/>
        </p:spPr>
        <p:txBody>
          <a:bodyPr wrap="none" rtlCol="0">
            <a:spAutoFit/>
          </a:bodyPr>
          <a:lstStyle/>
          <a:p>
            <a:r>
              <a:rPr lang="en-US" sz="3200" b="1" dirty="0"/>
              <a:t>Clinical computer security</a:t>
            </a:r>
          </a:p>
        </p:txBody>
      </p:sp>
      <p:pic>
        <p:nvPicPr>
          <p:cNvPr id="8" name="Picture 7">
            <a:extLst>
              <a:ext uri="{FF2B5EF4-FFF2-40B4-BE49-F238E27FC236}">
                <a16:creationId xmlns:a16="http://schemas.microsoft.com/office/drawing/2014/main" id="{A6C3D190-C8B4-EC49-8596-161223AC33C5}"/>
              </a:ext>
            </a:extLst>
          </p:cNvPr>
          <p:cNvPicPr>
            <a:picLocks noChangeAspect="1"/>
          </p:cNvPicPr>
          <p:nvPr/>
        </p:nvPicPr>
        <p:blipFill>
          <a:blip r:embed="rId2"/>
          <a:stretch>
            <a:fillRect/>
          </a:stretch>
        </p:blipFill>
        <p:spPr>
          <a:xfrm>
            <a:off x="9593042" y="914400"/>
            <a:ext cx="1989358" cy="1524000"/>
          </a:xfrm>
          <a:prstGeom prst="rect">
            <a:avLst/>
          </a:prstGeom>
        </p:spPr>
      </p:pic>
      <p:sp>
        <p:nvSpPr>
          <p:cNvPr id="2" name="TextBox 1">
            <a:extLst>
              <a:ext uri="{FF2B5EF4-FFF2-40B4-BE49-F238E27FC236}">
                <a16:creationId xmlns:a16="http://schemas.microsoft.com/office/drawing/2014/main" id="{DD8CFB89-5095-384B-BCC3-87D4795B94EA}"/>
              </a:ext>
            </a:extLst>
          </p:cNvPr>
          <p:cNvSpPr txBox="1"/>
          <p:nvPr/>
        </p:nvSpPr>
        <p:spPr>
          <a:xfrm>
            <a:off x="803148" y="3059668"/>
            <a:ext cx="4952894" cy="461665"/>
          </a:xfrm>
          <a:prstGeom prst="rect">
            <a:avLst/>
          </a:prstGeom>
          <a:noFill/>
        </p:spPr>
        <p:txBody>
          <a:bodyPr wrap="none" rtlCol="0">
            <a:spAutoFit/>
          </a:bodyPr>
          <a:lstStyle/>
          <a:p>
            <a:r>
              <a:rPr lang="en-US" sz="2400" dirty="0">
                <a:solidFill>
                  <a:srgbClr val="C00000"/>
                </a:solidFill>
              </a:rPr>
              <a:t>How to handle referrals and hand-off?</a:t>
            </a:r>
          </a:p>
        </p:txBody>
      </p:sp>
      <p:sp>
        <p:nvSpPr>
          <p:cNvPr id="9" name="TextBox 8">
            <a:extLst>
              <a:ext uri="{FF2B5EF4-FFF2-40B4-BE49-F238E27FC236}">
                <a16:creationId xmlns:a16="http://schemas.microsoft.com/office/drawing/2014/main" id="{31FED25E-B0AA-644B-9E4C-1E2C19E12404}"/>
              </a:ext>
            </a:extLst>
          </p:cNvPr>
          <p:cNvSpPr txBox="1"/>
          <p:nvPr/>
        </p:nvSpPr>
        <p:spPr>
          <a:xfrm>
            <a:off x="5783083" y="2738735"/>
            <a:ext cx="5494517" cy="461665"/>
          </a:xfrm>
          <a:prstGeom prst="rect">
            <a:avLst/>
          </a:prstGeom>
          <a:noFill/>
        </p:spPr>
        <p:txBody>
          <a:bodyPr wrap="none" rtlCol="0">
            <a:spAutoFit/>
          </a:bodyPr>
          <a:lstStyle/>
          <a:p>
            <a:r>
              <a:rPr lang="en-US" sz="2400" dirty="0">
                <a:solidFill>
                  <a:srgbClr val="00B050"/>
                </a:solidFill>
              </a:rPr>
              <a:t>How to recruit, screen, &amp; train volunteers?</a:t>
            </a:r>
          </a:p>
        </p:txBody>
      </p:sp>
      <p:sp>
        <p:nvSpPr>
          <p:cNvPr id="10" name="TextBox 9">
            <a:extLst>
              <a:ext uri="{FF2B5EF4-FFF2-40B4-BE49-F238E27FC236}">
                <a16:creationId xmlns:a16="http://schemas.microsoft.com/office/drawing/2014/main" id="{11C63512-43CB-094F-B9C6-5E3C042D5CD2}"/>
              </a:ext>
            </a:extLst>
          </p:cNvPr>
          <p:cNvSpPr txBox="1"/>
          <p:nvPr/>
        </p:nvSpPr>
        <p:spPr>
          <a:xfrm>
            <a:off x="4237051" y="3657600"/>
            <a:ext cx="6385531" cy="461665"/>
          </a:xfrm>
          <a:prstGeom prst="rect">
            <a:avLst/>
          </a:prstGeom>
          <a:noFill/>
        </p:spPr>
        <p:txBody>
          <a:bodyPr wrap="none" rtlCol="0">
            <a:spAutoFit/>
          </a:bodyPr>
          <a:lstStyle/>
          <a:p>
            <a:r>
              <a:rPr lang="en-US" sz="2400" dirty="0">
                <a:solidFill>
                  <a:srgbClr val="0070C0"/>
                </a:solidFill>
              </a:rPr>
              <a:t>What tools are needed to perform investigations?</a:t>
            </a:r>
          </a:p>
        </p:txBody>
      </p:sp>
      <p:sp>
        <p:nvSpPr>
          <p:cNvPr id="11" name="TextBox 10">
            <a:extLst>
              <a:ext uri="{FF2B5EF4-FFF2-40B4-BE49-F238E27FC236}">
                <a16:creationId xmlns:a16="http://schemas.microsoft.com/office/drawing/2014/main" id="{A460ED06-A692-1041-882C-979E55B14853}"/>
              </a:ext>
            </a:extLst>
          </p:cNvPr>
          <p:cNvSpPr txBox="1"/>
          <p:nvPr/>
        </p:nvSpPr>
        <p:spPr>
          <a:xfrm>
            <a:off x="1371600" y="4419600"/>
            <a:ext cx="4645759" cy="461665"/>
          </a:xfrm>
          <a:prstGeom prst="rect">
            <a:avLst/>
          </a:prstGeom>
          <a:noFill/>
        </p:spPr>
        <p:txBody>
          <a:bodyPr wrap="none" rtlCol="0">
            <a:spAutoFit/>
          </a:bodyPr>
          <a:lstStyle/>
          <a:p>
            <a:r>
              <a:rPr lang="en-US" sz="2400" dirty="0">
                <a:solidFill>
                  <a:schemeClr val="accent6"/>
                </a:solidFill>
              </a:rPr>
              <a:t>What legal protections are needed?</a:t>
            </a:r>
          </a:p>
        </p:txBody>
      </p:sp>
      <p:sp>
        <p:nvSpPr>
          <p:cNvPr id="12" name="TextBox 11">
            <a:extLst>
              <a:ext uri="{FF2B5EF4-FFF2-40B4-BE49-F238E27FC236}">
                <a16:creationId xmlns:a16="http://schemas.microsoft.com/office/drawing/2014/main" id="{37649D75-73D6-E140-967F-A310E5EC28BC}"/>
              </a:ext>
            </a:extLst>
          </p:cNvPr>
          <p:cNvSpPr txBox="1"/>
          <p:nvPr/>
        </p:nvSpPr>
        <p:spPr>
          <a:xfrm>
            <a:off x="3276600" y="5181600"/>
            <a:ext cx="4234942" cy="461665"/>
          </a:xfrm>
          <a:prstGeom prst="rect">
            <a:avLst/>
          </a:prstGeom>
          <a:noFill/>
        </p:spPr>
        <p:txBody>
          <a:bodyPr wrap="none" rtlCol="0">
            <a:spAutoFit/>
          </a:bodyPr>
          <a:lstStyle/>
          <a:p>
            <a:r>
              <a:rPr lang="en-US" sz="2400" dirty="0">
                <a:solidFill>
                  <a:schemeClr val="tx1">
                    <a:lumMod val="50000"/>
                    <a:lumOff val="50000"/>
                  </a:schemeClr>
                </a:solidFill>
              </a:rPr>
              <a:t>How should consultations work?</a:t>
            </a:r>
          </a:p>
        </p:txBody>
      </p:sp>
      <p:sp>
        <p:nvSpPr>
          <p:cNvPr id="13" name="TextBox 12">
            <a:extLst>
              <a:ext uri="{FF2B5EF4-FFF2-40B4-BE49-F238E27FC236}">
                <a16:creationId xmlns:a16="http://schemas.microsoft.com/office/drawing/2014/main" id="{73ED7942-7E9A-104C-9B12-3BD6405D932D}"/>
              </a:ext>
            </a:extLst>
          </p:cNvPr>
          <p:cNvSpPr txBox="1"/>
          <p:nvPr/>
        </p:nvSpPr>
        <p:spPr>
          <a:xfrm>
            <a:off x="7162800" y="4688614"/>
            <a:ext cx="4166525" cy="461665"/>
          </a:xfrm>
          <a:prstGeom prst="rect">
            <a:avLst/>
          </a:prstGeom>
          <a:noFill/>
        </p:spPr>
        <p:txBody>
          <a:bodyPr wrap="none" rtlCol="0">
            <a:spAutoFit/>
          </a:bodyPr>
          <a:lstStyle/>
          <a:p>
            <a:r>
              <a:rPr lang="en-US" sz="2400" dirty="0">
                <a:solidFill>
                  <a:schemeClr val="accent4"/>
                </a:solidFill>
              </a:rPr>
              <a:t>How do we evaluate outcomes?</a:t>
            </a:r>
          </a:p>
        </p:txBody>
      </p:sp>
      <p:sp>
        <p:nvSpPr>
          <p:cNvPr id="3" name="TextBox 2">
            <a:extLst>
              <a:ext uri="{FF2B5EF4-FFF2-40B4-BE49-F238E27FC236}">
                <a16:creationId xmlns:a16="http://schemas.microsoft.com/office/drawing/2014/main" id="{40E31DF4-90AC-DA4A-9BBF-FD91E455E187}"/>
              </a:ext>
            </a:extLst>
          </p:cNvPr>
          <p:cNvSpPr txBox="1"/>
          <p:nvPr/>
        </p:nvSpPr>
        <p:spPr>
          <a:xfrm>
            <a:off x="2209801" y="5715000"/>
            <a:ext cx="7696199" cy="954107"/>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sz="2800" dirty="0"/>
              <a:t>Hypothesis:  other contexts beyond IPV that would benefit from this approach</a:t>
            </a:r>
          </a:p>
        </p:txBody>
      </p:sp>
      <p:sp>
        <p:nvSpPr>
          <p:cNvPr id="14" name="TextBox 13">
            <a:extLst>
              <a:ext uri="{FF2B5EF4-FFF2-40B4-BE49-F238E27FC236}">
                <a16:creationId xmlns:a16="http://schemas.microsoft.com/office/drawing/2014/main" id="{F612E5DA-AA53-434A-96B1-2F6A365B77C7}"/>
              </a:ext>
            </a:extLst>
          </p:cNvPr>
          <p:cNvSpPr txBox="1"/>
          <p:nvPr/>
        </p:nvSpPr>
        <p:spPr>
          <a:xfrm>
            <a:off x="914401" y="1066800"/>
            <a:ext cx="8458200" cy="1569660"/>
          </a:xfrm>
          <a:prstGeom prst="rect">
            <a:avLst/>
          </a:prstGeom>
          <a:noFill/>
        </p:spPr>
        <p:txBody>
          <a:bodyPr wrap="square" rtlCol="0">
            <a:spAutoFit/>
          </a:bodyPr>
          <a:lstStyle/>
          <a:p>
            <a:r>
              <a:rPr lang="en-US" sz="2400" dirty="0"/>
              <a:t>Technology volunteers (or </a:t>
            </a:r>
            <a:r>
              <a:rPr lang="en-US" sz="2400" dirty="0" err="1"/>
              <a:t>professioinals</a:t>
            </a:r>
            <a:r>
              <a:rPr lang="en-US" sz="2400" dirty="0"/>
              <a:t>) assisting clients with security issues via:</a:t>
            </a:r>
          </a:p>
          <a:p>
            <a:pPr marL="342900" indent="-342900">
              <a:buFont typeface="Arial" panose="020B0604020202020204" pitchFamily="34" charset="0"/>
              <a:buChar char="•"/>
            </a:pPr>
            <a:r>
              <a:rPr lang="en-US" sz="2400" dirty="0"/>
              <a:t>Face-to-face consultation</a:t>
            </a:r>
          </a:p>
          <a:p>
            <a:pPr marL="342900" indent="-342900">
              <a:buFont typeface="Arial" panose="020B0604020202020204" pitchFamily="34" charset="0"/>
              <a:buChar char="•"/>
            </a:pPr>
            <a:r>
              <a:rPr lang="en-US" sz="2400" dirty="0"/>
              <a:t>Technology investigations</a:t>
            </a:r>
          </a:p>
        </p:txBody>
      </p:sp>
    </p:spTree>
    <p:extLst>
      <p:ext uri="{BB962C8B-B14F-4D97-AF65-F5344CB8AC3E}">
        <p14:creationId xmlns:p14="http://schemas.microsoft.com/office/powerpoint/2010/main" val="98588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38200" y="228600"/>
            <a:ext cx="6124433" cy="584775"/>
          </a:xfrm>
          <a:prstGeom prst="rect">
            <a:avLst/>
          </a:prstGeom>
          <a:noFill/>
        </p:spPr>
        <p:txBody>
          <a:bodyPr wrap="none" rtlCol="0">
            <a:spAutoFit/>
          </a:bodyPr>
          <a:lstStyle/>
          <a:p>
            <a:r>
              <a:rPr lang="en-US" sz="3200" b="1" dirty="0"/>
              <a:t>Four categories of common attacks</a:t>
            </a:r>
          </a:p>
        </p:txBody>
      </p:sp>
      <p:sp>
        <p:nvSpPr>
          <p:cNvPr id="8" name="TextBox 7"/>
          <p:cNvSpPr txBox="1"/>
          <p:nvPr/>
        </p:nvSpPr>
        <p:spPr>
          <a:xfrm>
            <a:off x="6324600" y="1066800"/>
            <a:ext cx="3834191" cy="461665"/>
          </a:xfrm>
          <a:prstGeom prst="rect">
            <a:avLst/>
          </a:prstGeom>
          <a:noFill/>
        </p:spPr>
        <p:txBody>
          <a:bodyPr wrap="none" rtlCol="0">
            <a:spAutoFit/>
          </a:bodyPr>
          <a:lstStyle/>
          <a:p>
            <a:r>
              <a:rPr lang="en-US" sz="2400" b="1" dirty="0">
                <a:solidFill>
                  <a:srgbClr val="0070C0"/>
                </a:solidFill>
              </a:rPr>
              <a:t>Account/device compromise</a:t>
            </a:r>
          </a:p>
        </p:txBody>
      </p:sp>
      <p:sp>
        <p:nvSpPr>
          <p:cNvPr id="9" name="TextBox 8"/>
          <p:cNvSpPr txBox="1"/>
          <p:nvPr/>
        </p:nvSpPr>
        <p:spPr>
          <a:xfrm>
            <a:off x="2275908" y="4358797"/>
            <a:ext cx="3615092" cy="461665"/>
          </a:xfrm>
          <a:prstGeom prst="rect">
            <a:avLst/>
          </a:prstGeom>
          <a:noFill/>
        </p:spPr>
        <p:txBody>
          <a:bodyPr wrap="none" rtlCol="0">
            <a:spAutoFit/>
          </a:bodyPr>
          <a:lstStyle/>
          <a:p>
            <a:r>
              <a:rPr lang="en-US" sz="2400" b="1" dirty="0">
                <a:solidFill>
                  <a:srgbClr val="7030A0"/>
                </a:solidFill>
              </a:rPr>
              <a:t>Harmful messages or posts</a:t>
            </a:r>
          </a:p>
        </p:txBody>
      </p:sp>
      <p:sp>
        <p:nvSpPr>
          <p:cNvPr id="10" name="TextBox 9"/>
          <p:cNvSpPr txBox="1"/>
          <p:nvPr/>
        </p:nvSpPr>
        <p:spPr>
          <a:xfrm>
            <a:off x="6324600" y="4348094"/>
            <a:ext cx="4244432" cy="461665"/>
          </a:xfrm>
          <a:prstGeom prst="rect">
            <a:avLst/>
          </a:prstGeom>
          <a:noFill/>
        </p:spPr>
        <p:txBody>
          <a:bodyPr wrap="none" rtlCol="0">
            <a:spAutoFit/>
          </a:bodyPr>
          <a:lstStyle/>
          <a:p>
            <a:r>
              <a:rPr lang="en-US" sz="2400" b="1" dirty="0">
                <a:solidFill>
                  <a:schemeClr val="accent6"/>
                </a:solidFill>
              </a:rPr>
              <a:t>Exposure of private information</a:t>
            </a:r>
          </a:p>
        </p:txBody>
      </p:sp>
      <p:sp>
        <p:nvSpPr>
          <p:cNvPr id="11" name="Rectangle 10"/>
          <p:cNvSpPr/>
          <p:nvPr/>
        </p:nvSpPr>
        <p:spPr>
          <a:xfrm>
            <a:off x="2275907" y="1494482"/>
            <a:ext cx="3704475" cy="2696518"/>
          </a:xfrm>
          <a:prstGeom prst="rect">
            <a:avLst/>
          </a:prstGeom>
        </p:spPr>
        <p:style>
          <a:lnRef idx="1">
            <a:schemeClr val="dk1"/>
          </a:lnRef>
          <a:fillRef idx="2">
            <a:schemeClr val="dk1"/>
          </a:fillRef>
          <a:effectRef idx="1">
            <a:schemeClr val="dk1"/>
          </a:effectRef>
          <a:fontRef idx="minor">
            <a:schemeClr val="dk1"/>
          </a:fontRef>
        </p:style>
        <p:txBody>
          <a:bodyPr rtlCol="0" anchor="t"/>
          <a:lstStyle/>
          <a:p>
            <a:pPr marL="285750" indent="-285750">
              <a:buFont typeface="Arial" charset="0"/>
              <a:buChar char="•"/>
            </a:pPr>
            <a:r>
              <a:rPr lang="en-US" dirty="0"/>
              <a:t>Abuser owns device/account</a:t>
            </a:r>
          </a:p>
          <a:p>
            <a:pPr marL="285750" indent="-285750">
              <a:buFont typeface="Arial" charset="0"/>
              <a:buChar char="•"/>
            </a:pPr>
            <a:r>
              <a:rPr lang="en-US" dirty="0"/>
              <a:t>Shared account/device</a:t>
            </a:r>
          </a:p>
          <a:p>
            <a:pPr marL="285750" indent="-285750">
              <a:buFont typeface="Arial" charset="0"/>
              <a:buChar char="•"/>
            </a:pPr>
            <a:r>
              <a:rPr lang="en-US" dirty="0"/>
              <a:t>Buying children device</a:t>
            </a:r>
          </a:p>
          <a:p>
            <a:pPr marL="285750" indent="-285750">
              <a:buFont typeface="Arial" charset="0"/>
              <a:buChar char="•"/>
            </a:pPr>
            <a:endParaRPr lang="en-US" dirty="0"/>
          </a:p>
          <a:p>
            <a:pPr marL="285750" indent="-285750">
              <a:buFont typeface="Arial" charset="0"/>
              <a:buChar char="•"/>
            </a:pPr>
            <a:r>
              <a:rPr lang="en-US" dirty="0"/>
              <a:t>Prevent use / destroy device</a:t>
            </a:r>
          </a:p>
          <a:p>
            <a:pPr marL="285750" indent="-285750">
              <a:buFont typeface="Arial" charset="0"/>
              <a:buChar char="•"/>
            </a:pPr>
            <a:r>
              <a:rPr lang="en-US" dirty="0"/>
              <a:t>Digitally control access</a:t>
            </a:r>
          </a:p>
          <a:p>
            <a:pPr marL="285750" indent="-285750">
              <a:buFont typeface="Arial" charset="0"/>
              <a:buChar char="•"/>
            </a:pPr>
            <a:r>
              <a:rPr lang="en-US" dirty="0"/>
              <a:t>Track location, monitor usage</a:t>
            </a:r>
          </a:p>
        </p:txBody>
      </p:sp>
      <p:sp>
        <p:nvSpPr>
          <p:cNvPr id="12" name="TextBox 11"/>
          <p:cNvSpPr txBox="1"/>
          <p:nvPr/>
        </p:nvSpPr>
        <p:spPr>
          <a:xfrm>
            <a:off x="2208276" y="1066800"/>
            <a:ext cx="2433167" cy="461665"/>
          </a:xfrm>
          <a:prstGeom prst="rect">
            <a:avLst/>
          </a:prstGeom>
          <a:noFill/>
        </p:spPr>
        <p:txBody>
          <a:bodyPr wrap="none" rtlCol="0">
            <a:spAutoFit/>
          </a:bodyPr>
          <a:lstStyle/>
          <a:p>
            <a:r>
              <a:rPr lang="en-US" sz="2400" b="1" dirty="0"/>
              <a:t>Ownership-based</a:t>
            </a:r>
          </a:p>
        </p:txBody>
      </p:sp>
      <p:sp>
        <p:nvSpPr>
          <p:cNvPr id="13" name="Rectangle 12"/>
          <p:cNvSpPr/>
          <p:nvPr/>
        </p:nvSpPr>
        <p:spPr>
          <a:xfrm>
            <a:off x="6324600" y="1463704"/>
            <a:ext cx="3733800" cy="272729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marL="285750" indent="-285750">
              <a:buFont typeface="Arial" charset="0"/>
              <a:buChar char="•"/>
            </a:pPr>
            <a:r>
              <a:rPr lang="en-US" dirty="0"/>
              <a:t>Physical access to unlocked device</a:t>
            </a:r>
          </a:p>
          <a:p>
            <a:pPr marL="285750" indent="-285750">
              <a:buFont typeface="Arial" charset="0"/>
              <a:buChar char="•"/>
            </a:pPr>
            <a:r>
              <a:rPr lang="en-US" dirty="0"/>
              <a:t>Force password / pin revelation</a:t>
            </a:r>
          </a:p>
          <a:p>
            <a:pPr marL="285750" indent="-285750">
              <a:buFont typeface="Arial" charset="0"/>
              <a:buChar char="•"/>
            </a:pPr>
            <a:r>
              <a:rPr lang="en-US" dirty="0"/>
              <a:t>Remotely “hack” via security questions / passwords</a:t>
            </a:r>
          </a:p>
          <a:p>
            <a:pPr marL="285750" indent="-285750">
              <a:buFont typeface="Arial" charset="0"/>
              <a:buChar char="•"/>
            </a:pPr>
            <a:endParaRPr lang="en-US" dirty="0"/>
          </a:p>
          <a:p>
            <a:pPr marL="285750" indent="-285750">
              <a:buFont typeface="Arial" charset="0"/>
              <a:buChar char="•"/>
            </a:pPr>
            <a:r>
              <a:rPr lang="en-US" dirty="0"/>
              <a:t>Install spyware / “dual-use” app</a:t>
            </a:r>
          </a:p>
          <a:p>
            <a:pPr marL="285750" indent="-285750">
              <a:buFont typeface="Arial" charset="0"/>
              <a:buChar char="•"/>
            </a:pPr>
            <a:r>
              <a:rPr lang="en-US" dirty="0"/>
              <a:t>Track location, monitor victim</a:t>
            </a:r>
          </a:p>
          <a:p>
            <a:pPr marL="285750" indent="-285750">
              <a:buFont typeface="Arial" charset="0"/>
              <a:buChar char="•"/>
            </a:pPr>
            <a:r>
              <a:rPr lang="en-US" dirty="0"/>
              <a:t>Steal or delete info</a:t>
            </a:r>
          </a:p>
          <a:p>
            <a:pPr marL="285750" indent="-285750">
              <a:buFont typeface="Arial" charset="0"/>
              <a:buChar char="•"/>
            </a:pPr>
            <a:r>
              <a:rPr lang="en-US" dirty="0"/>
              <a:t>Lock victim out of account</a:t>
            </a:r>
          </a:p>
          <a:p>
            <a:pPr marL="285750" indent="-285750">
              <a:buFont typeface="Arial" charset="0"/>
              <a:buChar char="•"/>
            </a:pPr>
            <a:r>
              <a:rPr lang="en-US" dirty="0"/>
              <a:t>Impersonate victim</a:t>
            </a:r>
          </a:p>
        </p:txBody>
      </p:sp>
      <p:sp>
        <p:nvSpPr>
          <p:cNvPr id="14" name="Rectangle 13"/>
          <p:cNvSpPr/>
          <p:nvPr/>
        </p:nvSpPr>
        <p:spPr>
          <a:xfrm>
            <a:off x="2275907" y="4755701"/>
            <a:ext cx="3704475" cy="1873699"/>
          </a:xfrm>
          <a:prstGeom prst="rect">
            <a:avLst/>
          </a:prstGeom>
        </p:spPr>
        <p:style>
          <a:lnRef idx="1">
            <a:schemeClr val="accent4"/>
          </a:lnRef>
          <a:fillRef idx="2">
            <a:schemeClr val="accent4"/>
          </a:fillRef>
          <a:effectRef idx="1">
            <a:schemeClr val="accent4"/>
          </a:effectRef>
          <a:fontRef idx="minor">
            <a:schemeClr val="dk1"/>
          </a:fontRef>
        </p:style>
        <p:txBody>
          <a:bodyPr rtlCol="0" anchor="t"/>
          <a:lstStyle/>
          <a:p>
            <a:pPr marL="285750" indent="-285750">
              <a:buFont typeface="Arial" charset="0"/>
              <a:buChar char="•"/>
            </a:pPr>
            <a:r>
              <a:rPr lang="en-US" dirty="0"/>
              <a:t>Call/text/message victim (from spoofed account)</a:t>
            </a:r>
          </a:p>
          <a:p>
            <a:pPr marL="285750" indent="-285750">
              <a:buFont typeface="Arial" charset="0"/>
              <a:buChar char="•"/>
            </a:pPr>
            <a:r>
              <a:rPr lang="en-US" dirty="0"/>
              <a:t>Post harmful content (e.g., threaten violence)</a:t>
            </a:r>
          </a:p>
          <a:p>
            <a:pPr marL="285750" indent="-285750">
              <a:buFont typeface="Arial" charset="0"/>
              <a:buChar char="•"/>
            </a:pPr>
            <a:r>
              <a:rPr lang="en-US" dirty="0"/>
              <a:t>Harass victim’s friends/family</a:t>
            </a:r>
          </a:p>
          <a:p>
            <a:pPr marL="285750" indent="-285750">
              <a:buFont typeface="Arial" charset="0"/>
              <a:buChar char="•"/>
            </a:pPr>
            <a:r>
              <a:rPr lang="en-US" dirty="0"/>
              <a:t>Proxy harassment</a:t>
            </a:r>
          </a:p>
        </p:txBody>
      </p:sp>
      <p:sp>
        <p:nvSpPr>
          <p:cNvPr id="15" name="Rectangle 14"/>
          <p:cNvSpPr/>
          <p:nvPr/>
        </p:nvSpPr>
        <p:spPr>
          <a:xfrm>
            <a:off x="6324599" y="4744998"/>
            <a:ext cx="3733801" cy="1873699"/>
          </a:xfrm>
          <a:prstGeom prst="rect">
            <a:avLst/>
          </a:prstGeom>
        </p:spPr>
        <p:style>
          <a:lnRef idx="1">
            <a:schemeClr val="accent6"/>
          </a:lnRef>
          <a:fillRef idx="2">
            <a:schemeClr val="accent6"/>
          </a:fillRef>
          <a:effectRef idx="1">
            <a:schemeClr val="accent6"/>
          </a:effectRef>
          <a:fontRef idx="minor">
            <a:schemeClr val="dk1"/>
          </a:fontRef>
        </p:style>
        <p:txBody>
          <a:bodyPr rtlCol="0" anchor="t"/>
          <a:lstStyle/>
          <a:p>
            <a:pPr marL="285750" indent="-285750">
              <a:buFont typeface="Arial" charset="0"/>
              <a:buChar char="•"/>
            </a:pPr>
            <a:r>
              <a:rPr lang="en-US" dirty="0"/>
              <a:t>Blackmail by threat of exposure</a:t>
            </a:r>
          </a:p>
          <a:p>
            <a:pPr marL="285750" indent="-285750">
              <a:buFont typeface="Arial" charset="0"/>
              <a:buChar char="•"/>
            </a:pPr>
            <a:r>
              <a:rPr lang="en-US" dirty="0"/>
              <a:t>“</a:t>
            </a:r>
            <a:r>
              <a:rPr lang="en-US" dirty="0" err="1"/>
              <a:t>Doxxing</a:t>
            </a:r>
            <a:r>
              <a:rPr lang="en-US" dirty="0"/>
              <a:t>” victim</a:t>
            </a:r>
          </a:p>
          <a:p>
            <a:pPr marL="285750" indent="-285750">
              <a:buFont typeface="Arial" charset="0"/>
              <a:buChar char="•"/>
            </a:pPr>
            <a:r>
              <a:rPr lang="en-US" dirty="0"/>
              <a:t>Non-consensual intimate images</a:t>
            </a:r>
          </a:p>
          <a:p>
            <a:pPr marL="285750" indent="-285750">
              <a:buFont typeface="Arial" charset="0"/>
              <a:buChar char="•"/>
            </a:pPr>
            <a:r>
              <a:rPr lang="en-US" dirty="0"/>
              <a:t>Fake profiles/advertisements of sexual services</a:t>
            </a:r>
          </a:p>
        </p:txBody>
      </p:sp>
      <p:sp>
        <p:nvSpPr>
          <p:cNvPr id="2" name="Slide Number Placeholder 1"/>
          <p:cNvSpPr>
            <a:spLocks noGrp="1"/>
          </p:cNvSpPr>
          <p:nvPr>
            <p:ph type="sldNum" sz="quarter" idx="12"/>
          </p:nvPr>
        </p:nvSpPr>
        <p:spPr/>
        <p:txBody>
          <a:bodyPr/>
          <a:lstStyle/>
          <a:p>
            <a:fld id="{F5E9EF7A-4969-444B-8EEB-032768E8F059}" type="slidenum">
              <a:rPr lang="en-US" smtClean="0"/>
              <a:t>2</a:t>
            </a:fld>
            <a:endParaRPr lang="en-US"/>
          </a:p>
        </p:txBody>
      </p:sp>
      <p:sp>
        <p:nvSpPr>
          <p:cNvPr id="16" name="Left Arrow 15">
            <a:extLst>
              <a:ext uri="{FF2B5EF4-FFF2-40B4-BE49-F238E27FC236}">
                <a16:creationId xmlns:a16="http://schemas.microsoft.com/office/drawing/2014/main" id="{6C617C9B-39F2-8C40-88D4-4BF4791FDC41}"/>
              </a:ext>
            </a:extLst>
          </p:cNvPr>
          <p:cNvSpPr/>
          <p:nvPr/>
        </p:nvSpPr>
        <p:spPr>
          <a:xfrm>
            <a:off x="9753600" y="2743200"/>
            <a:ext cx="533400" cy="457200"/>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Left Arrow 16">
            <a:extLst>
              <a:ext uri="{FF2B5EF4-FFF2-40B4-BE49-F238E27FC236}">
                <a16:creationId xmlns:a16="http://schemas.microsoft.com/office/drawing/2014/main" id="{F27E9D7D-8C82-FB4A-BF6B-915D3A183480}"/>
              </a:ext>
            </a:extLst>
          </p:cNvPr>
          <p:cNvSpPr/>
          <p:nvPr/>
        </p:nvSpPr>
        <p:spPr>
          <a:xfrm>
            <a:off x="9999053" y="5257800"/>
            <a:ext cx="533400" cy="457200"/>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Left Arrow 17">
            <a:extLst>
              <a:ext uri="{FF2B5EF4-FFF2-40B4-BE49-F238E27FC236}">
                <a16:creationId xmlns:a16="http://schemas.microsoft.com/office/drawing/2014/main" id="{141942FB-61A3-AB43-ABF9-196C0E00F8C4}"/>
              </a:ext>
            </a:extLst>
          </p:cNvPr>
          <p:cNvSpPr/>
          <p:nvPr/>
        </p:nvSpPr>
        <p:spPr>
          <a:xfrm>
            <a:off x="5264106" y="5403139"/>
            <a:ext cx="533400" cy="457200"/>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Left Arrow 18">
            <a:extLst>
              <a:ext uri="{FF2B5EF4-FFF2-40B4-BE49-F238E27FC236}">
                <a16:creationId xmlns:a16="http://schemas.microsoft.com/office/drawing/2014/main" id="{4855F4C2-8F75-B841-AB5A-D5CC618AEECA}"/>
              </a:ext>
            </a:extLst>
          </p:cNvPr>
          <p:cNvSpPr/>
          <p:nvPr/>
        </p:nvSpPr>
        <p:spPr>
          <a:xfrm>
            <a:off x="5428450" y="5875311"/>
            <a:ext cx="533400" cy="457200"/>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Left Arrow 19">
            <a:extLst>
              <a:ext uri="{FF2B5EF4-FFF2-40B4-BE49-F238E27FC236}">
                <a16:creationId xmlns:a16="http://schemas.microsoft.com/office/drawing/2014/main" id="{CF975217-7D01-6749-AABE-EFC42A63B1DF}"/>
              </a:ext>
            </a:extLst>
          </p:cNvPr>
          <p:cNvSpPr/>
          <p:nvPr/>
        </p:nvSpPr>
        <p:spPr>
          <a:xfrm>
            <a:off x="4374623" y="6131494"/>
            <a:ext cx="475761" cy="421706"/>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Left Arrow 20">
            <a:extLst>
              <a:ext uri="{FF2B5EF4-FFF2-40B4-BE49-F238E27FC236}">
                <a16:creationId xmlns:a16="http://schemas.microsoft.com/office/drawing/2014/main" id="{90B21DA4-F402-904B-BAF0-EFF9DFBFE432}"/>
              </a:ext>
            </a:extLst>
          </p:cNvPr>
          <p:cNvSpPr/>
          <p:nvPr/>
        </p:nvSpPr>
        <p:spPr>
          <a:xfrm>
            <a:off x="5369914" y="2559219"/>
            <a:ext cx="533400" cy="457200"/>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Left Arrow 21">
            <a:extLst>
              <a:ext uri="{FF2B5EF4-FFF2-40B4-BE49-F238E27FC236}">
                <a16:creationId xmlns:a16="http://schemas.microsoft.com/office/drawing/2014/main" id="{C220F4E8-7C69-5944-A231-CBAFC2BDE1E4}"/>
              </a:ext>
            </a:extLst>
          </p:cNvPr>
          <p:cNvSpPr/>
          <p:nvPr/>
        </p:nvSpPr>
        <p:spPr>
          <a:xfrm>
            <a:off x="5264106" y="1755589"/>
            <a:ext cx="533400" cy="457200"/>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Left Arrow 22">
            <a:extLst>
              <a:ext uri="{FF2B5EF4-FFF2-40B4-BE49-F238E27FC236}">
                <a16:creationId xmlns:a16="http://schemas.microsoft.com/office/drawing/2014/main" id="{16EAE7A0-226D-0D40-B9D1-04CA8A2BDD65}"/>
              </a:ext>
            </a:extLst>
          </p:cNvPr>
          <p:cNvSpPr/>
          <p:nvPr/>
        </p:nvSpPr>
        <p:spPr>
          <a:xfrm>
            <a:off x="8991600" y="3886200"/>
            <a:ext cx="533400" cy="457200"/>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Left Arrow 23">
            <a:extLst>
              <a:ext uri="{FF2B5EF4-FFF2-40B4-BE49-F238E27FC236}">
                <a16:creationId xmlns:a16="http://schemas.microsoft.com/office/drawing/2014/main" id="{394C0534-06BF-AA4C-80D8-ACE9DAA01141}"/>
              </a:ext>
            </a:extLst>
          </p:cNvPr>
          <p:cNvSpPr/>
          <p:nvPr/>
        </p:nvSpPr>
        <p:spPr>
          <a:xfrm>
            <a:off x="10058400" y="1371600"/>
            <a:ext cx="533400" cy="457200"/>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6238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P spid="20" grpId="0" animBg="1"/>
      <p:bldP spid="21" grpId="0" animBg="1"/>
      <p:bldP spid="22" grpId="0" animBg="1"/>
      <p:bldP spid="23" grpId="0" animBg="1"/>
      <p:bldP spid="2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896E0-3EA4-DF4F-8DA3-10A8700F6A9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3EA1546-66CC-AE48-A31D-C8BED5E3AE6A}"/>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73088269-0F1F-1041-860B-716A79C14D95}"/>
              </a:ext>
            </a:extLst>
          </p:cNvPr>
          <p:cNvSpPr>
            <a:spLocks noGrp="1"/>
          </p:cNvSpPr>
          <p:nvPr>
            <p:ph type="sldNum" sz="quarter" idx="12"/>
          </p:nvPr>
        </p:nvSpPr>
        <p:spPr/>
        <p:txBody>
          <a:bodyPr/>
          <a:lstStyle/>
          <a:p>
            <a:fld id="{F5E9EF7A-4969-444B-8EEB-032768E8F059}" type="slidenum">
              <a:rPr lang="en-US" smtClean="0"/>
              <a:t>20</a:t>
            </a:fld>
            <a:endParaRPr lang="en-US"/>
          </a:p>
        </p:txBody>
      </p:sp>
    </p:spTree>
    <p:extLst>
      <p:ext uri="{BB962C8B-B14F-4D97-AF65-F5344CB8AC3E}">
        <p14:creationId xmlns:p14="http://schemas.microsoft.com/office/powerpoint/2010/main" val="822982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3</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3400741" y="405825"/>
            <a:ext cx="5390578" cy="584775"/>
          </a:xfrm>
          <a:prstGeom prst="rect">
            <a:avLst/>
          </a:prstGeom>
          <a:noFill/>
        </p:spPr>
        <p:txBody>
          <a:bodyPr wrap="none" rtlCol="0">
            <a:spAutoFit/>
          </a:bodyPr>
          <a:lstStyle/>
          <a:p>
            <a:pPr algn="ctr"/>
            <a:r>
              <a:rPr lang="en-US" sz="3200" b="1" dirty="0"/>
              <a:t>Clinical services for IPV victims</a:t>
            </a:r>
          </a:p>
        </p:txBody>
      </p:sp>
      <p:pic>
        <p:nvPicPr>
          <p:cNvPr id="6" name="Picture 5" descr="age1image256">
            <a:extLst>
              <a:ext uri="{FF2B5EF4-FFF2-40B4-BE49-F238E27FC236}">
                <a16:creationId xmlns:a16="http://schemas.microsoft.com/office/drawing/2014/main" id="{B5216A08-FC3E-A04D-8DDA-795DED3C1EF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409"/>
          <a:stretch/>
        </p:blipFill>
        <p:spPr bwMode="auto">
          <a:xfrm>
            <a:off x="1066800" y="1485900"/>
            <a:ext cx="9939918" cy="4000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0619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F5E9EF7A-4969-444B-8EEB-032768E8F059}" type="slidenum">
              <a:rPr lang="en-US" smtClean="0"/>
              <a:t>4</a:t>
            </a:fld>
            <a:endParaRPr lang="en-US"/>
          </a:p>
        </p:txBody>
      </p:sp>
      <p:sp>
        <p:nvSpPr>
          <p:cNvPr id="5" name="TextBox 4"/>
          <p:cNvSpPr txBox="1"/>
          <p:nvPr/>
        </p:nvSpPr>
        <p:spPr>
          <a:xfrm>
            <a:off x="914401" y="1066800"/>
            <a:ext cx="8458200" cy="1569660"/>
          </a:xfrm>
          <a:prstGeom prst="rect">
            <a:avLst/>
          </a:prstGeom>
          <a:noFill/>
        </p:spPr>
        <p:txBody>
          <a:bodyPr wrap="square" rtlCol="0">
            <a:spAutoFit/>
          </a:bodyPr>
          <a:lstStyle/>
          <a:p>
            <a:r>
              <a:rPr lang="en-US" sz="2400" dirty="0"/>
              <a:t>Technology volunteers (or </a:t>
            </a:r>
            <a:r>
              <a:rPr lang="en-US" sz="2400" dirty="0" err="1"/>
              <a:t>professioinals</a:t>
            </a:r>
            <a:r>
              <a:rPr lang="en-US" sz="2400" dirty="0"/>
              <a:t>) assisting clients with security issues via:</a:t>
            </a:r>
          </a:p>
          <a:p>
            <a:pPr marL="342900" indent="-342900">
              <a:buFont typeface="Arial" panose="020B0604020202020204" pitchFamily="34" charset="0"/>
              <a:buChar char="•"/>
            </a:pPr>
            <a:r>
              <a:rPr lang="en-US" sz="2400" dirty="0"/>
              <a:t>Face-to-face consultation</a:t>
            </a:r>
          </a:p>
          <a:p>
            <a:pPr marL="342900" indent="-342900">
              <a:buFont typeface="Arial" panose="020B0604020202020204" pitchFamily="34" charset="0"/>
              <a:buChar char="•"/>
            </a:pPr>
            <a:r>
              <a:rPr lang="en-US" sz="2400" dirty="0"/>
              <a:t>Technology investigations</a:t>
            </a:r>
          </a:p>
        </p:txBody>
      </p:sp>
      <p:sp>
        <p:nvSpPr>
          <p:cNvPr id="6" name="TextBox 5"/>
          <p:cNvSpPr txBox="1"/>
          <p:nvPr/>
        </p:nvSpPr>
        <p:spPr>
          <a:xfrm>
            <a:off x="838200" y="228600"/>
            <a:ext cx="4581895" cy="584775"/>
          </a:xfrm>
          <a:prstGeom prst="rect">
            <a:avLst/>
          </a:prstGeom>
          <a:noFill/>
        </p:spPr>
        <p:txBody>
          <a:bodyPr wrap="none" rtlCol="0">
            <a:spAutoFit/>
          </a:bodyPr>
          <a:lstStyle/>
          <a:p>
            <a:r>
              <a:rPr lang="en-US" sz="3200" b="1" dirty="0"/>
              <a:t>Clinical computer security</a:t>
            </a:r>
          </a:p>
        </p:txBody>
      </p:sp>
      <p:pic>
        <p:nvPicPr>
          <p:cNvPr id="8" name="Picture 7">
            <a:extLst>
              <a:ext uri="{FF2B5EF4-FFF2-40B4-BE49-F238E27FC236}">
                <a16:creationId xmlns:a16="http://schemas.microsoft.com/office/drawing/2014/main" id="{A6C3D190-C8B4-EC49-8596-161223AC33C5}"/>
              </a:ext>
            </a:extLst>
          </p:cNvPr>
          <p:cNvPicPr>
            <a:picLocks noChangeAspect="1"/>
          </p:cNvPicPr>
          <p:nvPr/>
        </p:nvPicPr>
        <p:blipFill>
          <a:blip r:embed="rId2"/>
          <a:stretch>
            <a:fillRect/>
          </a:stretch>
        </p:blipFill>
        <p:spPr>
          <a:xfrm>
            <a:off x="9593042" y="914400"/>
            <a:ext cx="1989358" cy="1524000"/>
          </a:xfrm>
          <a:prstGeom prst="rect">
            <a:avLst/>
          </a:prstGeom>
        </p:spPr>
      </p:pic>
      <p:sp>
        <p:nvSpPr>
          <p:cNvPr id="2" name="TextBox 1">
            <a:extLst>
              <a:ext uri="{FF2B5EF4-FFF2-40B4-BE49-F238E27FC236}">
                <a16:creationId xmlns:a16="http://schemas.microsoft.com/office/drawing/2014/main" id="{DD8CFB89-5095-384B-BCC3-87D4795B94EA}"/>
              </a:ext>
            </a:extLst>
          </p:cNvPr>
          <p:cNvSpPr txBox="1"/>
          <p:nvPr/>
        </p:nvSpPr>
        <p:spPr>
          <a:xfrm>
            <a:off x="803148" y="3059668"/>
            <a:ext cx="4952894" cy="461665"/>
          </a:xfrm>
          <a:prstGeom prst="rect">
            <a:avLst/>
          </a:prstGeom>
          <a:noFill/>
        </p:spPr>
        <p:txBody>
          <a:bodyPr wrap="none" rtlCol="0">
            <a:spAutoFit/>
          </a:bodyPr>
          <a:lstStyle/>
          <a:p>
            <a:r>
              <a:rPr lang="en-US" sz="2400" dirty="0">
                <a:solidFill>
                  <a:srgbClr val="C00000"/>
                </a:solidFill>
              </a:rPr>
              <a:t>How to handle referrals and hand-off?</a:t>
            </a:r>
          </a:p>
        </p:txBody>
      </p:sp>
      <p:sp>
        <p:nvSpPr>
          <p:cNvPr id="9" name="TextBox 8">
            <a:extLst>
              <a:ext uri="{FF2B5EF4-FFF2-40B4-BE49-F238E27FC236}">
                <a16:creationId xmlns:a16="http://schemas.microsoft.com/office/drawing/2014/main" id="{31FED25E-B0AA-644B-9E4C-1E2C19E12404}"/>
              </a:ext>
            </a:extLst>
          </p:cNvPr>
          <p:cNvSpPr txBox="1"/>
          <p:nvPr/>
        </p:nvSpPr>
        <p:spPr>
          <a:xfrm>
            <a:off x="5783083" y="2738735"/>
            <a:ext cx="5494517" cy="461665"/>
          </a:xfrm>
          <a:prstGeom prst="rect">
            <a:avLst/>
          </a:prstGeom>
          <a:noFill/>
        </p:spPr>
        <p:txBody>
          <a:bodyPr wrap="none" rtlCol="0">
            <a:spAutoFit/>
          </a:bodyPr>
          <a:lstStyle/>
          <a:p>
            <a:r>
              <a:rPr lang="en-US" sz="2400" dirty="0">
                <a:solidFill>
                  <a:srgbClr val="00B050"/>
                </a:solidFill>
              </a:rPr>
              <a:t>How to recruit, screen, &amp; train volunteers?</a:t>
            </a:r>
          </a:p>
        </p:txBody>
      </p:sp>
      <p:sp>
        <p:nvSpPr>
          <p:cNvPr id="10" name="TextBox 9">
            <a:extLst>
              <a:ext uri="{FF2B5EF4-FFF2-40B4-BE49-F238E27FC236}">
                <a16:creationId xmlns:a16="http://schemas.microsoft.com/office/drawing/2014/main" id="{11C63512-43CB-094F-B9C6-5E3C042D5CD2}"/>
              </a:ext>
            </a:extLst>
          </p:cNvPr>
          <p:cNvSpPr txBox="1"/>
          <p:nvPr/>
        </p:nvSpPr>
        <p:spPr>
          <a:xfrm>
            <a:off x="4237051" y="3657600"/>
            <a:ext cx="6385531" cy="461665"/>
          </a:xfrm>
          <a:prstGeom prst="rect">
            <a:avLst/>
          </a:prstGeom>
          <a:noFill/>
        </p:spPr>
        <p:txBody>
          <a:bodyPr wrap="none" rtlCol="0">
            <a:spAutoFit/>
          </a:bodyPr>
          <a:lstStyle/>
          <a:p>
            <a:r>
              <a:rPr lang="en-US" sz="2400" dirty="0">
                <a:solidFill>
                  <a:srgbClr val="0070C0"/>
                </a:solidFill>
              </a:rPr>
              <a:t>What tools are needed to perform investigations?</a:t>
            </a:r>
          </a:p>
        </p:txBody>
      </p:sp>
      <p:sp>
        <p:nvSpPr>
          <p:cNvPr id="11" name="TextBox 10">
            <a:extLst>
              <a:ext uri="{FF2B5EF4-FFF2-40B4-BE49-F238E27FC236}">
                <a16:creationId xmlns:a16="http://schemas.microsoft.com/office/drawing/2014/main" id="{A460ED06-A692-1041-882C-979E55B14853}"/>
              </a:ext>
            </a:extLst>
          </p:cNvPr>
          <p:cNvSpPr txBox="1"/>
          <p:nvPr/>
        </p:nvSpPr>
        <p:spPr>
          <a:xfrm>
            <a:off x="1371600" y="4419600"/>
            <a:ext cx="4645759" cy="461665"/>
          </a:xfrm>
          <a:prstGeom prst="rect">
            <a:avLst/>
          </a:prstGeom>
          <a:noFill/>
        </p:spPr>
        <p:txBody>
          <a:bodyPr wrap="none" rtlCol="0">
            <a:spAutoFit/>
          </a:bodyPr>
          <a:lstStyle/>
          <a:p>
            <a:r>
              <a:rPr lang="en-US" sz="2400" dirty="0">
                <a:solidFill>
                  <a:schemeClr val="accent6"/>
                </a:solidFill>
              </a:rPr>
              <a:t>What legal protections are needed?</a:t>
            </a:r>
          </a:p>
        </p:txBody>
      </p:sp>
      <p:sp>
        <p:nvSpPr>
          <p:cNvPr id="12" name="TextBox 11">
            <a:extLst>
              <a:ext uri="{FF2B5EF4-FFF2-40B4-BE49-F238E27FC236}">
                <a16:creationId xmlns:a16="http://schemas.microsoft.com/office/drawing/2014/main" id="{37649D75-73D6-E140-967F-A310E5EC28BC}"/>
              </a:ext>
            </a:extLst>
          </p:cNvPr>
          <p:cNvSpPr txBox="1"/>
          <p:nvPr/>
        </p:nvSpPr>
        <p:spPr>
          <a:xfrm>
            <a:off x="3276600" y="5181600"/>
            <a:ext cx="4234942" cy="461665"/>
          </a:xfrm>
          <a:prstGeom prst="rect">
            <a:avLst/>
          </a:prstGeom>
          <a:noFill/>
        </p:spPr>
        <p:txBody>
          <a:bodyPr wrap="none" rtlCol="0">
            <a:spAutoFit/>
          </a:bodyPr>
          <a:lstStyle/>
          <a:p>
            <a:r>
              <a:rPr lang="en-US" sz="2400" dirty="0">
                <a:solidFill>
                  <a:schemeClr val="tx1">
                    <a:lumMod val="50000"/>
                    <a:lumOff val="50000"/>
                  </a:schemeClr>
                </a:solidFill>
              </a:rPr>
              <a:t>How should consultations work?</a:t>
            </a:r>
          </a:p>
        </p:txBody>
      </p:sp>
      <p:sp>
        <p:nvSpPr>
          <p:cNvPr id="13" name="TextBox 12">
            <a:extLst>
              <a:ext uri="{FF2B5EF4-FFF2-40B4-BE49-F238E27FC236}">
                <a16:creationId xmlns:a16="http://schemas.microsoft.com/office/drawing/2014/main" id="{73ED7942-7E9A-104C-9B12-3BD6405D932D}"/>
              </a:ext>
            </a:extLst>
          </p:cNvPr>
          <p:cNvSpPr txBox="1"/>
          <p:nvPr/>
        </p:nvSpPr>
        <p:spPr>
          <a:xfrm>
            <a:off x="7162800" y="4688614"/>
            <a:ext cx="4166525" cy="461665"/>
          </a:xfrm>
          <a:prstGeom prst="rect">
            <a:avLst/>
          </a:prstGeom>
          <a:noFill/>
        </p:spPr>
        <p:txBody>
          <a:bodyPr wrap="none" rtlCol="0">
            <a:spAutoFit/>
          </a:bodyPr>
          <a:lstStyle/>
          <a:p>
            <a:r>
              <a:rPr lang="en-US" sz="2400" dirty="0">
                <a:solidFill>
                  <a:schemeClr val="accent4"/>
                </a:solidFill>
              </a:rPr>
              <a:t>How do we evaluate outcomes?</a:t>
            </a:r>
          </a:p>
        </p:txBody>
      </p:sp>
      <p:sp>
        <p:nvSpPr>
          <p:cNvPr id="3" name="TextBox 2">
            <a:extLst>
              <a:ext uri="{FF2B5EF4-FFF2-40B4-BE49-F238E27FC236}">
                <a16:creationId xmlns:a16="http://schemas.microsoft.com/office/drawing/2014/main" id="{40E31DF4-90AC-DA4A-9BBF-FD91E455E187}"/>
              </a:ext>
            </a:extLst>
          </p:cNvPr>
          <p:cNvSpPr txBox="1"/>
          <p:nvPr/>
        </p:nvSpPr>
        <p:spPr>
          <a:xfrm>
            <a:off x="1155434" y="5953780"/>
            <a:ext cx="10156306" cy="523220"/>
          </a:xfrm>
          <a:prstGeom prst="rect">
            <a:avLst/>
          </a:prstGeom>
        </p:spPr>
        <p:style>
          <a:lnRef idx="1">
            <a:schemeClr val="accent2"/>
          </a:lnRef>
          <a:fillRef idx="2">
            <a:schemeClr val="accent2"/>
          </a:fillRef>
          <a:effectRef idx="1">
            <a:schemeClr val="accent2"/>
          </a:effectRef>
          <a:fontRef idx="minor">
            <a:schemeClr val="dk1"/>
          </a:fontRef>
        </p:style>
        <p:txBody>
          <a:bodyPr wrap="none" rtlCol="0">
            <a:spAutoFit/>
          </a:bodyPr>
          <a:lstStyle/>
          <a:p>
            <a:r>
              <a:rPr lang="en-US" sz="2800" dirty="0"/>
              <a:t>This is work in-progress. What I’ll discuss has not been validated yet!</a:t>
            </a:r>
          </a:p>
        </p:txBody>
      </p:sp>
    </p:spTree>
    <p:extLst>
      <p:ext uri="{BB962C8B-B14F-4D97-AF65-F5344CB8AC3E}">
        <p14:creationId xmlns:p14="http://schemas.microsoft.com/office/powerpoint/2010/main" val="1399124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10" grpId="0"/>
      <p:bldP spid="11" grpId="0"/>
      <p:bldP spid="12" grpId="0"/>
      <p:bldP spid="13" grpId="0"/>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5</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4728118" y="405825"/>
            <a:ext cx="2735814" cy="584775"/>
          </a:xfrm>
          <a:prstGeom prst="rect">
            <a:avLst/>
          </a:prstGeom>
          <a:noFill/>
        </p:spPr>
        <p:txBody>
          <a:bodyPr wrap="none" rtlCol="0">
            <a:spAutoFit/>
          </a:bodyPr>
          <a:lstStyle/>
          <a:p>
            <a:pPr algn="ctr"/>
            <a:r>
              <a:rPr lang="en-US" sz="3200" b="1" dirty="0"/>
              <a:t>Clinical models</a:t>
            </a:r>
          </a:p>
        </p:txBody>
      </p:sp>
      <p:sp>
        <p:nvSpPr>
          <p:cNvPr id="17" name="TextBox 16">
            <a:extLst>
              <a:ext uri="{FF2B5EF4-FFF2-40B4-BE49-F238E27FC236}">
                <a16:creationId xmlns:a16="http://schemas.microsoft.com/office/drawing/2014/main" id="{32E6ED92-E6C0-6D4F-A6DB-E44650FED8C0}"/>
              </a:ext>
            </a:extLst>
          </p:cNvPr>
          <p:cNvSpPr txBox="1"/>
          <p:nvPr/>
        </p:nvSpPr>
        <p:spPr>
          <a:xfrm>
            <a:off x="4114800" y="1248508"/>
            <a:ext cx="7848600" cy="1569660"/>
          </a:xfrm>
          <a:prstGeom prst="rect">
            <a:avLst/>
          </a:prstGeom>
          <a:noFill/>
        </p:spPr>
        <p:txBody>
          <a:bodyPr wrap="square" rtlCol="0">
            <a:spAutoFit/>
          </a:bodyPr>
          <a:lstStyle/>
          <a:p>
            <a:r>
              <a:rPr lang="en-US" sz="2400" u="sng" dirty="0"/>
              <a:t>Clinic model should include philosophy driving design</a:t>
            </a:r>
          </a:p>
          <a:p>
            <a:pPr marL="342900" indent="-342900">
              <a:buFont typeface="Arial" panose="020B0604020202020204" pitchFamily="34" charset="0"/>
              <a:buChar char="•"/>
            </a:pPr>
            <a:r>
              <a:rPr lang="en-US" sz="2400" dirty="0"/>
              <a:t>Client-centered approach  (aka survivor-defined practice)</a:t>
            </a:r>
          </a:p>
          <a:p>
            <a:pPr marL="342900" indent="-342900">
              <a:buFont typeface="Arial" panose="020B0604020202020204" pitchFamily="34" charset="0"/>
              <a:buChar char="•"/>
            </a:pPr>
            <a:r>
              <a:rPr lang="en-US" sz="2400" dirty="0"/>
              <a:t>Client’s well-being and safety paramount</a:t>
            </a:r>
          </a:p>
          <a:p>
            <a:pPr lvl="1"/>
            <a:r>
              <a:rPr lang="en-US" sz="2400" dirty="0"/>
              <a:t>	Technical tools must be used with appropriate care!</a:t>
            </a:r>
          </a:p>
        </p:txBody>
      </p:sp>
      <p:sp>
        <p:nvSpPr>
          <p:cNvPr id="3" name="TextBox 2">
            <a:extLst>
              <a:ext uri="{FF2B5EF4-FFF2-40B4-BE49-F238E27FC236}">
                <a16:creationId xmlns:a16="http://schemas.microsoft.com/office/drawing/2014/main" id="{8287323A-9CAC-C642-96FD-468B8383E96E}"/>
              </a:ext>
            </a:extLst>
          </p:cNvPr>
          <p:cNvSpPr txBox="1"/>
          <p:nvPr/>
        </p:nvSpPr>
        <p:spPr>
          <a:xfrm>
            <a:off x="474785" y="1248508"/>
            <a:ext cx="2681051" cy="1569660"/>
          </a:xfrm>
          <a:prstGeom prst="rect">
            <a:avLst/>
          </a:prstGeom>
          <a:noFill/>
        </p:spPr>
        <p:txBody>
          <a:bodyPr wrap="square" rtlCol="0">
            <a:spAutoFit/>
          </a:bodyPr>
          <a:lstStyle/>
          <a:p>
            <a:r>
              <a:rPr lang="en-US" sz="2400" dirty="0"/>
              <a:t>Clinical models describe how to manage a clinic and deliver service</a:t>
            </a:r>
          </a:p>
        </p:txBody>
      </p:sp>
      <p:sp>
        <p:nvSpPr>
          <p:cNvPr id="8" name="TextBox 7">
            <a:extLst>
              <a:ext uri="{FF2B5EF4-FFF2-40B4-BE49-F238E27FC236}">
                <a16:creationId xmlns:a16="http://schemas.microsoft.com/office/drawing/2014/main" id="{BBE24105-E6D5-934D-96AF-7D60E180776F}"/>
              </a:ext>
            </a:extLst>
          </p:cNvPr>
          <p:cNvSpPr txBox="1"/>
          <p:nvPr/>
        </p:nvSpPr>
        <p:spPr>
          <a:xfrm>
            <a:off x="1213338" y="3581400"/>
            <a:ext cx="9765323" cy="2862322"/>
          </a:xfrm>
          <a:prstGeom prst="rect">
            <a:avLst/>
          </a:prstGeom>
          <a:noFill/>
        </p:spPr>
        <p:txBody>
          <a:bodyPr wrap="square" rtlCol="0">
            <a:spAutoFit/>
          </a:bodyPr>
          <a:lstStyle/>
          <a:p>
            <a:r>
              <a:rPr lang="en-US" sz="2400" dirty="0"/>
              <a:t>“At Safe Horizon, we believe that our clients are the experts in their own lives. We offer support, information, and expertise so that each client can exercise his/her right to make informed decisions and choose their own path. This </a:t>
            </a:r>
            <a:r>
              <a:rPr lang="en-US" sz="2400" b="1" dirty="0"/>
              <a:t>survivor-defined practice</a:t>
            </a:r>
            <a:r>
              <a:rPr lang="en-US" sz="2400" dirty="0"/>
              <a:t> is characterized by an emphasis on client choice, collaboration, and a sensitivity to the unique needs, risks, and resources of each individual.”</a:t>
            </a:r>
          </a:p>
          <a:p>
            <a:endParaRPr lang="en-US" dirty="0"/>
          </a:p>
          <a:p>
            <a:r>
              <a:rPr lang="en-US" dirty="0"/>
              <a:t>https://</a:t>
            </a:r>
            <a:r>
              <a:rPr lang="en-US" dirty="0" err="1"/>
              <a:t>www.safehorizon.org</a:t>
            </a:r>
            <a:r>
              <a:rPr lang="en-US" dirty="0"/>
              <a:t>/programs/preliminary-results-of-the-client-centered-practice-evaluation/</a:t>
            </a:r>
          </a:p>
        </p:txBody>
      </p:sp>
    </p:spTree>
    <p:extLst>
      <p:ext uri="{BB962C8B-B14F-4D97-AF65-F5344CB8AC3E}">
        <p14:creationId xmlns:p14="http://schemas.microsoft.com/office/powerpoint/2010/main" val="372577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6</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4728118" y="405825"/>
            <a:ext cx="2735814" cy="584775"/>
          </a:xfrm>
          <a:prstGeom prst="rect">
            <a:avLst/>
          </a:prstGeom>
          <a:noFill/>
        </p:spPr>
        <p:txBody>
          <a:bodyPr wrap="none" rtlCol="0">
            <a:spAutoFit/>
          </a:bodyPr>
          <a:lstStyle/>
          <a:p>
            <a:pPr algn="ctr"/>
            <a:r>
              <a:rPr lang="en-US" sz="3200" b="1" dirty="0"/>
              <a:t>Clinical models</a:t>
            </a:r>
          </a:p>
        </p:txBody>
      </p:sp>
      <p:pic>
        <p:nvPicPr>
          <p:cNvPr id="6" name="Picture 5" descr="age1image256">
            <a:extLst>
              <a:ext uri="{FF2B5EF4-FFF2-40B4-BE49-F238E27FC236}">
                <a16:creationId xmlns:a16="http://schemas.microsoft.com/office/drawing/2014/main" id="{B5216A08-FC3E-A04D-8DDA-795DED3C1EF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409"/>
          <a:stretch/>
        </p:blipFill>
        <p:spPr bwMode="auto">
          <a:xfrm>
            <a:off x="1066800" y="1485900"/>
            <a:ext cx="9939918" cy="40005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E80CF1F-7D2A-014B-9625-8A0B6CB4120A}"/>
              </a:ext>
            </a:extLst>
          </p:cNvPr>
          <p:cNvSpPr txBox="1"/>
          <p:nvPr/>
        </p:nvSpPr>
        <p:spPr>
          <a:xfrm>
            <a:off x="3926329" y="4838700"/>
            <a:ext cx="2245871" cy="369332"/>
          </a:xfrm>
          <a:prstGeom prst="rect">
            <a:avLst/>
          </a:prstGeom>
          <a:solidFill>
            <a:schemeClr val="bg1"/>
          </a:solidFill>
          <a:ln>
            <a:solidFill>
              <a:schemeClr val="tx1"/>
            </a:solidFill>
          </a:ln>
        </p:spPr>
        <p:txBody>
          <a:bodyPr wrap="none" rtlCol="0">
            <a:spAutoFit/>
          </a:bodyPr>
          <a:lstStyle/>
          <a:p>
            <a:r>
              <a:rPr lang="en-US" dirty="0"/>
              <a:t>Technology assistance</a:t>
            </a:r>
          </a:p>
        </p:txBody>
      </p:sp>
      <p:cxnSp>
        <p:nvCxnSpPr>
          <p:cNvPr id="12" name="Straight Arrow Connector 11">
            <a:extLst>
              <a:ext uri="{FF2B5EF4-FFF2-40B4-BE49-F238E27FC236}">
                <a16:creationId xmlns:a16="http://schemas.microsoft.com/office/drawing/2014/main" id="{25AB8418-69D4-314B-AD63-9C59C4ADDA91}"/>
              </a:ext>
            </a:extLst>
          </p:cNvPr>
          <p:cNvCxnSpPr>
            <a:cxnSpLocks/>
          </p:cNvCxnSpPr>
          <p:nvPr/>
        </p:nvCxnSpPr>
        <p:spPr>
          <a:xfrm>
            <a:off x="5029200" y="4381500"/>
            <a:ext cx="0" cy="45720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A38D07FB-9C51-7A4F-9E01-A3CC348C3A15}"/>
              </a:ext>
            </a:extLst>
          </p:cNvPr>
          <p:cNvCxnSpPr>
            <a:cxnSpLocks/>
          </p:cNvCxnSpPr>
          <p:nvPr/>
        </p:nvCxnSpPr>
        <p:spPr>
          <a:xfrm>
            <a:off x="5029200" y="4381500"/>
            <a:ext cx="12954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32E6ED92-E6C0-6D4F-A6DB-E44650FED8C0}"/>
              </a:ext>
            </a:extLst>
          </p:cNvPr>
          <p:cNvSpPr txBox="1"/>
          <p:nvPr/>
        </p:nvSpPr>
        <p:spPr>
          <a:xfrm>
            <a:off x="2971800" y="5486400"/>
            <a:ext cx="8051691" cy="1200329"/>
          </a:xfrm>
          <a:prstGeom prst="rect">
            <a:avLst/>
          </a:prstGeom>
          <a:noFill/>
        </p:spPr>
        <p:txBody>
          <a:bodyPr wrap="none" rtlCol="0">
            <a:spAutoFit/>
          </a:bodyPr>
          <a:lstStyle/>
          <a:p>
            <a:pPr marL="285750" indent="-285750">
              <a:buFont typeface="Arial" panose="020B0604020202020204" pitchFamily="34" charset="0"/>
              <a:buChar char="•"/>
            </a:pPr>
            <a:r>
              <a:rPr lang="en-US" sz="2400" dirty="0"/>
              <a:t>Bootstrap off existing infrastructure</a:t>
            </a:r>
          </a:p>
          <a:p>
            <a:pPr marL="285750" indent="-285750">
              <a:buFont typeface="Arial" panose="020B0604020202020204" pitchFamily="34" charset="0"/>
              <a:buChar char="•"/>
            </a:pPr>
            <a:r>
              <a:rPr lang="en-US" sz="2400" dirty="0"/>
              <a:t>Partner with existing non-profit or government organizations</a:t>
            </a:r>
          </a:p>
          <a:p>
            <a:pPr marL="285750" indent="-285750">
              <a:buFont typeface="Arial" panose="020B0604020202020204" pitchFamily="34" charset="0"/>
              <a:buChar char="•"/>
            </a:pPr>
            <a:r>
              <a:rPr lang="en-US" sz="2400" dirty="0"/>
              <a:t>TECC clinic example</a:t>
            </a:r>
          </a:p>
        </p:txBody>
      </p:sp>
      <p:sp>
        <p:nvSpPr>
          <p:cNvPr id="2" name="Oval 1">
            <a:extLst>
              <a:ext uri="{FF2B5EF4-FFF2-40B4-BE49-F238E27FC236}">
                <a16:creationId xmlns:a16="http://schemas.microsoft.com/office/drawing/2014/main" id="{5C1E17BE-8CB0-5C4F-9200-69D5CBD6F7A5}"/>
              </a:ext>
            </a:extLst>
          </p:cNvPr>
          <p:cNvSpPr/>
          <p:nvPr/>
        </p:nvSpPr>
        <p:spPr>
          <a:xfrm>
            <a:off x="4876800" y="4686300"/>
            <a:ext cx="304800" cy="228600"/>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904B07A9-523E-C84A-B7DB-7959AC3BE7CB}"/>
              </a:ext>
            </a:extLst>
          </p:cNvPr>
          <p:cNvSpPr/>
          <p:nvPr/>
        </p:nvSpPr>
        <p:spPr>
          <a:xfrm>
            <a:off x="5867400" y="3695700"/>
            <a:ext cx="304800" cy="228600"/>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9BFCB1EA-75FC-2C49-9288-7261D6A1EA7F}"/>
              </a:ext>
            </a:extLst>
          </p:cNvPr>
          <p:cNvSpPr txBox="1"/>
          <p:nvPr/>
        </p:nvSpPr>
        <p:spPr>
          <a:xfrm>
            <a:off x="474785" y="1248508"/>
            <a:ext cx="2681051" cy="1569660"/>
          </a:xfrm>
          <a:prstGeom prst="rect">
            <a:avLst/>
          </a:prstGeom>
          <a:noFill/>
        </p:spPr>
        <p:txBody>
          <a:bodyPr wrap="square" rtlCol="0">
            <a:spAutoFit/>
          </a:bodyPr>
          <a:lstStyle/>
          <a:p>
            <a:r>
              <a:rPr lang="en-US" sz="2400" dirty="0"/>
              <a:t>Clinical models describe how to manage a clinic and deliver service</a:t>
            </a:r>
          </a:p>
        </p:txBody>
      </p:sp>
    </p:spTree>
    <p:extLst>
      <p:ext uri="{BB962C8B-B14F-4D97-AF65-F5344CB8AC3E}">
        <p14:creationId xmlns:p14="http://schemas.microsoft.com/office/powerpoint/2010/main" val="3988040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par>
                                <p:cTn id="8" presetID="9"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dissolve">
                                      <p:cBhvr>
                                        <p:cTn id="10" dur="500"/>
                                        <p:tgtEl>
                                          <p:spTgt spid="12"/>
                                        </p:tgtEl>
                                      </p:cBhvr>
                                    </p:animEffect>
                                  </p:childTnLst>
                                </p:cTn>
                              </p:par>
                              <p:par>
                                <p:cTn id="11" presetID="9"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dissolv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7" grpId="0"/>
      <p:bldP spid="2"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7</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2664998" y="405825"/>
            <a:ext cx="6862071" cy="584775"/>
          </a:xfrm>
          <a:prstGeom prst="rect">
            <a:avLst/>
          </a:prstGeom>
          <a:noFill/>
        </p:spPr>
        <p:txBody>
          <a:bodyPr wrap="none" rtlCol="0">
            <a:spAutoFit/>
          </a:bodyPr>
          <a:lstStyle/>
          <a:p>
            <a:pPr algn="ctr"/>
            <a:r>
              <a:rPr lang="en-US" sz="3200" b="1" dirty="0"/>
              <a:t>Referrals, hand-off, and managing roles</a:t>
            </a:r>
          </a:p>
        </p:txBody>
      </p:sp>
      <p:sp>
        <p:nvSpPr>
          <p:cNvPr id="17" name="TextBox 16">
            <a:extLst>
              <a:ext uri="{FF2B5EF4-FFF2-40B4-BE49-F238E27FC236}">
                <a16:creationId xmlns:a16="http://schemas.microsoft.com/office/drawing/2014/main" id="{32E6ED92-E6C0-6D4F-A6DB-E44650FED8C0}"/>
              </a:ext>
            </a:extLst>
          </p:cNvPr>
          <p:cNvSpPr txBox="1"/>
          <p:nvPr/>
        </p:nvSpPr>
        <p:spPr>
          <a:xfrm>
            <a:off x="875067" y="1371600"/>
            <a:ext cx="10478734" cy="1938992"/>
          </a:xfrm>
          <a:prstGeom prst="rect">
            <a:avLst/>
          </a:prstGeom>
          <a:noFill/>
        </p:spPr>
        <p:txBody>
          <a:bodyPr wrap="square" rtlCol="0">
            <a:spAutoFit/>
          </a:bodyPr>
          <a:lstStyle/>
          <a:p>
            <a:r>
              <a:rPr lang="en-US" sz="2400" b="1" dirty="0"/>
              <a:t>Part of clinical model is how clients end up being seen:</a:t>
            </a:r>
          </a:p>
          <a:p>
            <a:pPr marL="457200" indent="-457200">
              <a:buFont typeface="+mj-lt"/>
              <a:buAutoNum type="arabicPeriod"/>
            </a:pPr>
            <a:r>
              <a:rPr lang="en-US" sz="2400" dirty="0"/>
              <a:t>Referral-based treatment: Case manager or other professional refers client for a technology consultation</a:t>
            </a:r>
          </a:p>
          <a:p>
            <a:pPr marL="457200" indent="-457200">
              <a:buFont typeface="+mj-lt"/>
              <a:buAutoNum type="arabicPeriod"/>
            </a:pPr>
            <a:r>
              <a:rPr lang="en-US" sz="2400" dirty="0"/>
              <a:t>Walk-in treatment:  Client can walk in to get technology consultation</a:t>
            </a:r>
          </a:p>
          <a:p>
            <a:pPr marL="457200" indent="-457200">
              <a:buFont typeface="+mj-lt"/>
              <a:buAutoNum type="arabicPeriod"/>
            </a:pPr>
            <a:r>
              <a:rPr lang="en-US" sz="2400" dirty="0"/>
              <a:t>Mixture</a:t>
            </a:r>
          </a:p>
        </p:txBody>
      </p:sp>
      <p:sp>
        <p:nvSpPr>
          <p:cNvPr id="3" name="TextBox 2">
            <a:extLst>
              <a:ext uri="{FF2B5EF4-FFF2-40B4-BE49-F238E27FC236}">
                <a16:creationId xmlns:a16="http://schemas.microsoft.com/office/drawing/2014/main" id="{ED2C1015-F5EE-3A4B-BE48-90CAD7652BF7}"/>
              </a:ext>
            </a:extLst>
          </p:cNvPr>
          <p:cNvSpPr txBox="1"/>
          <p:nvPr/>
        </p:nvSpPr>
        <p:spPr>
          <a:xfrm>
            <a:off x="863012" y="3581400"/>
            <a:ext cx="7214188" cy="3046988"/>
          </a:xfrm>
          <a:prstGeom prst="rect">
            <a:avLst/>
          </a:prstGeom>
          <a:noFill/>
        </p:spPr>
        <p:txBody>
          <a:bodyPr wrap="square" rtlCol="0">
            <a:spAutoFit/>
          </a:bodyPr>
          <a:lstStyle/>
          <a:p>
            <a:r>
              <a:rPr lang="en-US" sz="2400" b="1" dirty="0"/>
              <a:t>Hand-off is process of passing responsibility for helping client between professionals:</a:t>
            </a:r>
          </a:p>
          <a:p>
            <a:pPr marL="285750" indent="-285750">
              <a:buFont typeface="Arial" panose="020B0604020202020204" pitchFamily="34" charset="0"/>
              <a:buChar char="•"/>
            </a:pPr>
            <a:r>
              <a:rPr lang="en-US" sz="2400" dirty="0"/>
              <a:t>Safety planning must take into account more than just technology situation</a:t>
            </a:r>
          </a:p>
          <a:p>
            <a:pPr marL="285750" indent="-285750">
              <a:buFont typeface="Arial" panose="020B0604020202020204" pitchFamily="34" charset="0"/>
              <a:buChar char="•"/>
            </a:pPr>
            <a:r>
              <a:rPr lang="en-US" sz="2400" dirty="0"/>
              <a:t>Technology expert may not have information or be sufficiently trained to do safety planning</a:t>
            </a:r>
          </a:p>
          <a:p>
            <a:pPr marL="285750" indent="-285750">
              <a:buFont typeface="Arial" panose="020B0604020202020204" pitchFamily="34" charset="0"/>
              <a:buChar char="•"/>
            </a:pPr>
            <a:r>
              <a:rPr lang="en-US" sz="2400" dirty="0"/>
              <a:t>Legal counsel may want evidence discovered by tech volunteer</a:t>
            </a:r>
          </a:p>
        </p:txBody>
      </p:sp>
      <p:pic>
        <p:nvPicPr>
          <p:cNvPr id="8" name="Picture 7">
            <a:extLst>
              <a:ext uri="{FF2B5EF4-FFF2-40B4-BE49-F238E27FC236}">
                <a16:creationId xmlns:a16="http://schemas.microsoft.com/office/drawing/2014/main" id="{7312BACD-B6F3-4F40-B7FF-7FB904E9E932}"/>
              </a:ext>
            </a:extLst>
          </p:cNvPr>
          <p:cNvPicPr>
            <a:picLocks noChangeAspect="1"/>
          </p:cNvPicPr>
          <p:nvPr/>
        </p:nvPicPr>
        <p:blipFill>
          <a:blip r:embed="rId2"/>
          <a:stretch>
            <a:fillRect/>
          </a:stretch>
        </p:blipFill>
        <p:spPr>
          <a:xfrm>
            <a:off x="8229601" y="3950731"/>
            <a:ext cx="3657600" cy="1828801"/>
          </a:xfrm>
          <a:prstGeom prst="rect">
            <a:avLst/>
          </a:prstGeom>
        </p:spPr>
      </p:pic>
    </p:spTree>
    <p:extLst>
      <p:ext uri="{BB962C8B-B14F-4D97-AF65-F5344CB8AC3E}">
        <p14:creationId xmlns:p14="http://schemas.microsoft.com/office/powerpoint/2010/main" val="2457049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8</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3788560" y="405825"/>
            <a:ext cx="4614981" cy="584775"/>
          </a:xfrm>
          <a:prstGeom prst="rect">
            <a:avLst/>
          </a:prstGeom>
          <a:noFill/>
        </p:spPr>
        <p:txBody>
          <a:bodyPr wrap="none" rtlCol="0">
            <a:spAutoFit/>
          </a:bodyPr>
          <a:lstStyle/>
          <a:p>
            <a:pPr algn="ctr"/>
            <a:r>
              <a:rPr lang="en-US" sz="3200" b="1" dirty="0"/>
              <a:t>Goals of tech consultation</a:t>
            </a:r>
          </a:p>
        </p:txBody>
      </p:sp>
      <p:pic>
        <p:nvPicPr>
          <p:cNvPr id="7" name="Picture 6">
            <a:extLst>
              <a:ext uri="{FF2B5EF4-FFF2-40B4-BE49-F238E27FC236}">
                <a16:creationId xmlns:a16="http://schemas.microsoft.com/office/drawing/2014/main" id="{3871FF04-503B-3A45-AE5D-D16598D49A30}"/>
              </a:ext>
            </a:extLst>
          </p:cNvPr>
          <p:cNvPicPr>
            <a:picLocks noChangeAspect="1"/>
          </p:cNvPicPr>
          <p:nvPr/>
        </p:nvPicPr>
        <p:blipFill>
          <a:blip r:embed="rId2"/>
          <a:stretch>
            <a:fillRect/>
          </a:stretch>
        </p:blipFill>
        <p:spPr>
          <a:xfrm>
            <a:off x="9393750" y="1295400"/>
            <a:ext cx="1989358" cy="1524000"/>
          </a:xfrm>
          <a:prstGeom prst="rect">
            <a:avLst/>
          </a:prstGeom>
        </p:spPr>
      </p:pic>
      <p:sp>
        <p:nvSpPr>
          <p:cNvPr id="6" name="TextBox 5">
            <a:extLst>
              <a:ext uri="{FF2B5EF4-FFF2-40B4-BE49-F238E27FC236}">
                <a16:creationId xmlns:a16="http://schemas.microsoft.com/office/drawing/2014/main" id="{E58C0A9B-3A58-FE41-89B1-F348DD8480B6}"/>
              </a:ext>
            </a:extLst>
          </p:cNvPr>
          <p:cNvSpPr txBox="1"/>
          <p:nvPr/>
        </p:nvSpPr>
        <p:spPr>
          <a:xfrm>
            <a:off x="808892" y="1460718"/>
            <a:ext cx="8411308" cy="1815882"/>
          </a:xfrm>
          <a:prstGeom prst="rect">
            <a:avLst/>
          </a:prstGeom>
          <a:noFill/>
        </p:spPr>
        <p:txBody>
          <a:bodyPr wrap="square" rtlCol="0">
            <a:spAutoFit/>
          </a:bodyPr>
          <a:lstStyle/>
          <a:p>
            <a:r>
              <a:rPr lang="en-US" sz="2800" dirty="0"/>
              <a:t>Overarching:</a:t>
            </a:r>
          </a:p>
          <a:p>
            <a:pPr marL="457200" indent="-457200">
              <a:buFont typeface="Arial" panose="020B0604020202020204" pitchFamily="34" charset="0"/>
              <a:buChar char="•"/>
            </a:pPr>
            <a:r>
              <a:rPr lang="en-US" sz="2800" dirty="0"/>
              <a:t>Provide information and support for client’s technology issues</a:t>
            </a:r>
          </a:p>
          <a:p>
            <a:pPr marL="457200" indent="-457200">
              <a:buFont typeface="Arial" panose="020B0604020202020204" pitchFamily="34" charset="0"/>
              <a:buChar char="•"/>
            </a:pPr>
            <a:r>
              <a:rPr lang="en-US" sz="2800" dirty="0"/>
              <a:t>Identify unrecognized technology issues</a:t>
            </a:r>
          </a:p>
        </p:txBody>
      </p:sp>
      <p:sp>
        <p:nvSpPr>
          <p:cNvPr id="10" name="TextBox 9">
            <a:extLst>
              <a:ext uri="{FF2B5EF4-FFF2-40B4-BE49-F238E27FC236}">
                <a16:creationId xmlns:a16="http://schemas.microsoft.com/office/drawing/2014/main" id="{05C7B244-1FD9-604F-A86B-046E79F22D7C}"/>
              </a:ext>
            </a:extLst>
          </p:cNvPr>
          <p:cNvSpPr txBox="1"/>
          <p:nvPr/>
        </p:nvSpPr>
        <p:spPr>
          <a:xfrm>
            <a:off x="808892" y="3975318"/>
            <a:ext cx="8411308" cy="1815882"/>
          </a:xfrm>
          <a:prstGeom prst="rect">
            <a:avLst/>
          </a:prstGeom>
          <a:noFill/>
        </p:spPr>
        <p:txBody>
          <a:bodyPr wrap="square" rtlCol="0">
            <a:spAutoFit/>
          </a:bodyPr>
          <a:lstStyle/>
          <a:p>
            <a:pPr marL="514350" indent="-514350">
              <a:buFont typeface="+mj-lt"/>
              <a:buAutoNum type="arabicPeriod"/>
            </a:pPr>
            <a:r>
              <a:rPr lang="en-US" sz="2800" dirty="0"/>
              <a:t>Identify chief concerns  </a:t>
            </a:r>
          </a:p>
          <a:p>
            <a:pPr marL="514350" indent="-514350">
              <a:buFont typeface="+mj-lt"/>
              <a:buAutoNum type="arabicPeriod"/>
            </a:pPr>
            <a:r>
              <a:rPr lang="en-US" sz="2800" dirty="0"/>
              <a:t>Ascertain client’s tech footprint and history</a:t>
            </a:r>
          </a:p>
          <a:p>
            <a:pPr marL="514350" indent="-514350">
              <a:buFont typeface="+mj-lt"/>
              <a:buAutoNum type="arabicPeriod"/>
            </a:pPr>
            <a:r>
              <a:rPr lang="en-US" sz="2800" dirty="0"/>
              <a:t>Diagnose threats</a:t>
            </a:r>
          </a:p>
          <a:p>
            <a:pPr marL="514350" indent="-514350">
              <a:buFont typeface="+mj-lt"/>
              <a:buAutoNum type="arabicPeriod"/>
            </a:pPr>
            <a:r>
              <a:rPr lang="en-US" sz="2800" dirty="0"/>
              <a:t>Provide information on remediations</a:t>
            </a:r>
          </a:p>
        </p:txBody>
      </p:sp>
    </p:spTree>
    <p:extLst>
      <p:ext uri="{BB962C8B-B14F-4D97-AF65-F5344CB8AC3E}">
        <p14:creationId xmlns:p14="http://schemas.microsoft.com/office/powerpoint/2010/main" val="36198189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B90123-B86F-EF49-81EE-BA59B936F389}"/>
              </a:ext>
            </a:extLst>
          </p:cNvPr>
          <p:cNvSpPr>
            <a:spLocks noGrp="1"/>
          </p:cNvSpPr>
          <p:nvPr>
            <p:ph type="sldNum" sz="quarter" idx="12"/>
          </p:nvPr>
        </p:nvSpPr>
        <p:spPr/>
        <p:txBody>
          <a:bodyPr/>
          <a:lstStyle/>
          <a:p>
            <a:fld id="{F5E9EF7A-4969-444B-8EEB-032768E8F059}" type="slidenum">
              <a:rPr lang="en-US" smtClean="0"/>
              <a:t>9</a:t>
            </a:fld>
            <a:endParaRPr lang="en-US"/>
          </a:p>
        </p:txBody>
      </p:sp>
      <p:sp>
        <p:nvSpPr>
          <p:cNvPr id="5" name="TextBox 4">
            <a:extLst>
              <a:ext uri="{FF2B5EF4-FFF2-40B4-BE49-F238E27FC236}">
                <a16:creationId xmlns:a16="http://schemas.microsoft.com/office/drawing/2014/main" id="{ACF57954-F70D-5644-BB98-8217AFBC4453}"/>
              </a:ext>
            </a:extLst>
          </p:cNvPr>
          <p:cNvSpPr txBox="1"/>
          <p:nvPr/>
        </p:nvSpPr>
        <p:spPr>
          <a:xfrm>
            <a:off x="3272996" y="405825"/>
            <a:ext cx="5646097" cy="584775"/>
          </a:xfrm>
          <a:prstGeom prst="rect">
            <a:avLst/>
          </a:prstGeom>
          <a:noFill/>
        </p:spPr>
        <p:txBody>
          <a:bodyPr wrap="none" rtlCol="0">
            <a:spAutoFit/>
          </a:bodyPr>
          <a:lstStyle/>
          <a:p>
            <a:pPr algn="ctr"/>
            <a:r>
              <a:rPr lang="en-US" sz="3200" b="1" dirty="0"/>
              <a:t>Proposed consultation structure</a:t>
            </a:r>
          </a:p>
        </p:txBody>
      </p:sp>
      <p:pic>
        <p:nvPicPr>
          <p:cNvPr id="7" name="Picture 6">
            <a:extLst>
              <a:ext uri="{FF2B5EF4-FFF2-40B4-BE49-F238E27FC236}">
                <a16:creationId xmlns:a16="http://schemas.microsoft.com/office/drawing/2014/main" id="{3871FF04-503B-3A45-AE5D-D16598D49A30}"/>
              </a:ext>
            </a:extLst>
          </p:cNvPr>
          <p:cNvPicPr>
            <a:picLocks noChangeAspect="1"/>
          </p:cNvPicPr>
          <p:nvPr/>
        </p:nvPicPr>
        <p:blipFill>
          <a:blip r:embed="rId2"/>
          <a:stretch>
            <a:fillRect/>
          </a:stretch>
        </p:blipFill>
        <p:spPr>
          <a:xfrm>
            <a:off x="9393750" y="698212"/>
            <a:ext cx="1989358" cy="1524000"/>
          </a:xfrm>
          <a:prstGeom prst="rect">
            <a:avLst/>
          </a:prstGeom>
        </p:spPr>
      </p:pic>
      <p:sp>
        <p:nvSpPr>
          <p:cNvPr id="6" name="TextBox 5">
            <a:extLst>
              <a:ext uri="{FF2B5EF4-FFF2-40B4-BE49-F238E27FC236}">
                <a16:creationId xmlns:a16="http://schemas.microsoft.com/office/drawing/2014/main" id="{E58C0A9B-3A58-FE41-89B1-F348DD8480B6}"/>
              </a:ext>
            </a:extLst>
          </p:cNvPr>
          <p:cNvSpPr txBox="1"/>
          <p:nvPr/>
        </p:nvSpPr>
        <p:spPr>
          <a:xfrm>
            <a:off x="808892" y="1894344"/>
            <a:ext cx="7346050" cy="3046988"/>
          </a:xfrm>
          <a:prstGeom prst="rect">
            <a:avLst/>
          </a:prstGeom>
          <a:noFill/>
        </p:spPr>
        <p:txBody>
          <a:bodyPr wrap="none" rtlCol="0">
            <a:spAutoFit/>
          </a:bodyPr>
          <a:lstStyle/>
          <a:p>
            <a:pPr marL="342900" indent="-342900">
              <a:buAutoNum type="arabicPeriod"/>
            </a:pPr>
            <a:r>
              <a:rPr lang="en-US" sz="3200" dirty="0"/>
              <a:t> Pre-consultation with referring advocate</a:t>
            </a:r>
          </a:p>
          <a:p>
            <a:pPr marL="342900" indent="-342900">
              <a:buAutoNum type="arabicPeriod"/>
            </a:pPr>
            <a:r>
              <a:rPr lang="en-US" sz="3200" dirty="0"/>
              <a:t> Introductory safety procedures</a:t>
            </a:r>
          </a:p>
          <a:p>
            <a:pPr marL="342900" indent="-342900">
              <a:buAutoNum type="arabicPeriod"/>
            </a:pPr>
            <a:r>
              <a:rPr lang="en-US" sz="3200" dirty="0"/>
              <a:t> Discussion</a:t>
            </a:r>
          </a:p>
          <a:p>
            <a:pPr marL="342900" indent="-342900">
              <a:buAutoNum type="arabicPeriod"/>
            </a:pPr>
            <a:r>
              <a:rPr lang="en-US" sz="3200" dirty="0"/>
              <a:t> Investigation</a:t>
            </a:r>
          </a:p>
          <a:p>
            <a:pPr marL="342900" indent="-342900">
              <a:buAutoNum type="arabicPeriod"/>
            </a:pPr>
            <a:r>
              <a:rPr lang="en-US" sz="3200" dirty="0"/>
              <a:t> Wrap-up</a:t>
            </a:r>
          </a:p>
          <a:p>
            <a:pPr marL="342900" indent="-342900">
              <a:buAutoNum type="arabicPeriod"/>
            </a:pPr>
            <a:r>
              <a:rPr lang="en-US" sz="3200" dirty="0"/>
              <a:t> Follow-up</a:t>
            </a:r>
          </a:p>
        </p:txBody>
      </p:sp>
    </p:spTree>
    <p:extLst>
      <p:ext uri="{BB962C8B-B14F-4D97-AF65-F5344CB8AC3E}">
        <p14:creationId xmlns:p14="http://schemas.microsoft.com/office/powerpoint/2010/main" val="331389532"/>
      </p:ext>
    </p:extLst>
  </p:cSld>
  <p:clrMapOvr>
    <a:masterClrMapping/>
  </p:clrMapOvr>
</p:sld>
</file>

<file path=ppt/theme/theme1.xml><?xml version="1.0" encoding="utf-8"?>
<a:theme xmlns:a="http://schemas.openxmlformats.org/drawingml/2006/main" name="My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MyTheme" id="{AE1AFC4C-FC8B-634E-BAE1-54059BDD1C61}" vid="{554E4260-9945-A346-838D-2613260C1D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MyTheme</Template>
  <TotalTime>46389</TotalTime>
  <Words>1256</Words>
  <Application>Microsoft Macintosh PowerPoint</Application>
  <PresentationFormat>Widescreen</PresentationFormat>
  <Paragraphs>259</Paragraphs>
  <Slides>20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Wingdings</vt:lpstr>
      <vt:lpstr>MyTheme</vt:lpstr>
      <vt:lpstr>CS 5439:  Clinical computer security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Privacy and Safety in Intimate Partner Violence</dc:title>
  <dc:creator>Thomas Ristenpart</dc:creator>
  <cp:lastModifiedBy>Microsoft Office User</cp:lastModifiedBy>
  <cp:revision>666</cp:revision>
  <cp:lastPrinted>2018-08-29T17:58:49Z</cp:lastPrinted>
  <dcterms:created xsi:type="dcterms:W3CDTF">2017-09-22T05:03:35Z</dcterms:created>
  <dcterms:modified xsi:type="dcterms:W3CDTF">2018-10-24T13:26:43Z</dcterms:modified>
</cp:coreProperties>
</file>

<file path=docProps/thumbnail.jpeg>
</file>